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trictFirstAndLastChars="0" saveSubsetFonts="1">
  <p:sldMasterIdLst>
    <p:sldMasterId id="2147483657" r:id="rId1"/>
  </p:sldMasterIdLst>
  <p:notesMasterIdLst>
    <p:notesMasterId r:id="rId49"/>
  </p:notesMasterIdLst>
  <p:handoutMasterIdLst>
    <p:handoutMasterId r:id="rId50"/>
  </p:handoutMasterIdLst>
  <p:sldIdLst>
    <p:sldId id="263" r:id="rId2"/>
    <p:sldId id="264" r:id="rId3"/>
    <p:sldId id="315" r:id="rId4"/>
    <p:sldId id="314" r:id="rId5"/>
    <p:sldId id="316" r:id="rId6"/>
    <p:sldId id="313" r:id="rId7"/>
    <p:sldId id="347" r:id="rId8"/>
    <p:sldId id="344" r:id="rId9"/>
    <p:sldId id="308" r:id="rId10"/>
    <p:sldId id="267" r:id="rId11"/>
    <p:sldId id="320" r:id="rId12"/>
    <p:sldId id="322" r:id="rId13"/>
    <p:sldId id="348" r:id="rId14"/>
    <p:sldId id="310" r:id="rId15"/>
    <p:sldId id="321" r:id="rId16"/>
    <p:sldId id="319" r:id="rId17"/>
    <p:sldId id="324" r:id="rId18"/>
    <p:sldId id="325" r:id="rId19"/>
    <p:sldId id="330" r:id="rId20"/>
    <p:sldId id="326" r:id="rId21"/>
    <p:sldId id="327" r:id="rId22"/>
    <p:sldId id="328" r:id="rId23"/>
    <p:sldId id="336" r:id="rId24"/>
    <p:sldId id="317" r:id="rId25"/>
    <p:sldId id="318" r:id="rId26"/>
    <p:sldId id="331" r:id="rId27"/>
    <p:sldId id="332" r:id="rId28"/>
    <p:sldId id="333" r:id="rId29"/>
    <p:sldId id="340" r:id="rId30"/>
    <p:sldId id="268" r:id="rId31"/>
    <p:sldId id="311" r:id="rId32"/>
    <p:sldId id="329" r:id="rId33"/>
    <p:sldId id="279" r:id="rId34"/>
    <p:sldId id="345" r:id="rId35"/>
    <p:sldId id="334" r:id="rId36"/>
    <p:sldId id="335" r:id="rId37"/>
    <p:sldId id="270" r:id="rId38"/>
    <p:sldId id="271" r:id="rId39"/>
    <p:sldId id="272" r:id="rId40"/>
    <p:sldId id="282" r:id="rId41"/>
    <p:sldId id="337" r:id="rId42"/>
    <p:sldId id="338" r:id="rId43"/>
    <p:sldId id="341" r:id="rId44"/>
    <p:sldId id="349" r:id="rId45"/>
    <p:sldId id="342" r:id="rId46"/>
    <p:sldId id="343" r:id="rId47"/>
    <p:sldId id="346" r:id="rId48"/>
  </p:sldIdLst>
  <p:sldSz cx="9144000" cy="6858000" type="screen4x3"/>
  <p:notesSz cx="7019925" cy="9305925"/>
  <p:custDataLst>
    <p:tags r:id="rId51"/>
  </p:custDataLst>
  <p:defaultTextStyle>
    <a:defPPr>
      <a:defRPr lang="en-US"/>
    </a:defPPr>
    <a:lvl1pPr algn="ctr" rtl="0" eaLnBrk="0" fontAlgn="base" hangingPunct="0">
      <a:spcBef>
        <a:spcPct val="0"/>
      </a:spcBef>
      <a:spcAft>
        <a:spcPct val="0"/>
      </a:spcAft>
      <a:defRPr kumimoji="1" sz="2400" kern="1200">
        <a:solidFill>
          <a:schemeClr val="tx1"/>
        </a:solidFill>
        <a:latin typeface="Times New Roman" pitchFamily="18" charset="0"/>
        <a:ea typeface="+mn-ea"/>
        <a:cs typeface="+mn-cs"/>
      </a:defRPr>
    </a:lvl1pPr>
    <a:lvl2pPr marL="457200" algn="ctr" rtl="0" eaLnBrk="0" fontAlgn="base" hangingPunct="0">
      <a:spcBef>
        <a:spcPct val="0"/>
      </a:spcBef>
      <a:spcAft>
        <a:spcPct val="0"/>
      </a:spcAft>
      <a:defRPr kumimoji="1" sz="2400" kern="1200">
        <a:solidFill>
          <a:schemeClr val="tx1"/>
        </a:solidFill>
        <a:latin typeface="Times New Roman" pitchFamily="18" charset="0"/>
        <a:ea typeface="+mn-ea"/>
        <a:cs typeface="+mn-cs"/>
      </a:defRPr>
    </a:lvl2pPr>
    <a:lvl3pPr marL="914400" algn="ctr" rtl="0" eaLnBrk="0" fontAlgn="base" hangingPunct="0">
      <a:spcBef>
        <a:spcPct val="0"/>
      </a:spcBef>
      <a:spcAft>
        <a:spcPct val="0"/>
      </a:spcAft>
      <a:defRPr kumimoji="1" sz="2400" kern="1200">
        <a:solidFill>
          <a:schemeClr val="tx1"/>
        </a:solidFill>
        <a:latin typeface="Times New Roman" pitchFamily="18" charset="0"/>
        <a:ea typeface="+mn-ea"/>
        <a:cs typeface="+mn-cs"/>
      </a:defRPr>
    </a:lvl3pPr>
    <a:lvl4pPr marL="1371600" algn="ctr" rtl="0" eaLnBrk="0" fontAlgn="base" hangingPunct="0">
      <a:spcBef>
        <a:spcPct val="0"/>
      </a:spcBef>
      <a:spcAft>
        <a:spcPct val="0"/>
      </a:spcAft>
      <a:defRPr kumimoji="1" sz="2400" kern="1200">
        <a:solidFill>
          <a:schemeClr val="tx1"/>
        </a:solidFill>
        <a:latin typeface="Times New Roman" pitchFamily="18" charset="0"/>
        <a:ea typeface="+mn-ea"/>
        <a:cs typeface="+mn-cs"/>
      </a:defRPr>
    </a:lvl4pPr>
    <a:lvl5pPr marL="1828800" algn="ctr" rtl="0" eaLnBrk="0" fontAlgn="base" hangingPunct="0">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6699FF"/>
    <a:srgbClr val="99CCFF"/>
    <a:srgbClr val="0033CC"/>
    <a:srgbClr val="000066"/>
    <a:srgbClr val="3399FF"/>
    <a:srgbClr val="003399"/>
    <a:srgbClr val="FF0000"/>
    <a:srgbClr val="FF3300"/>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18" autoAdjust="0"/>
  </p:normalViewPr>
  <p:slideViewPr>
    <p:cSldViewPr snapToGrid="0" showGuides="1">
      <p:cViewPr>
        <p:scale>
          <a:sx n="80" d="100"/>
          <a:sy n="80" d="100"/>
        </p:scale>
        <p:origin x="-870" y="-624"/>
      </p:cViewPr>
      <p:guideLst>
        <p:guide orient="horz" pos="2112"/>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howGuides="1">
      <p:cViewPr varScale="1">
        <p:scale>
          <a:sx n="54" d="100"/>
          <a:sy n="54" d="100"/>
        </p:scale>
        <p:origin x="-1938" y="-96"/>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tags" Target="tags/tag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8473951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1" y="1"/>
            <a:ext cx="3042707" cy="462726"/>
          </a:xfrm>
          <a:prstGeom prst="rect">
            <a:avLst/>
          </a:prstGeom>
          <a:noFill/>
          <a:ln w="9525">
            <a:noFill/>
            <a:miter lim="800000"/>
            <a:headEnd/>
            <a:tailEnd/>
          </a:ln>
          <a:effectLst/>
        </p:spPr>
        <p:txBody>
          <a:bodyPr vert="horz" wrap="none" lIns="93622" tIns="46811" rIns="93622" bIns="46811" numCol="1" anchor="ctr" anchorCtr="0" compatLnSpc="1">
            <a:prstTxWarp prst="textNoShape">
              <a:avLst/>
            </a:prstTxWarp>
          </a:bodyPr>
          <a:lstStyle>
            <a:lvl1pPr algn="l" defTabSz="936556">
              <a:defRPr kumimoji="0" sz="1200" smtClean="0"/>
            </a:lvl1pPr>
          </a:lstStyle>
          <a:p>
            <a:pPr>
              <a:defRPr/>
            </a:pPr>
            <a:endParaRPr lang="en-US"/>
          </a:p>
        </p:txBody>
      </p:sp>
      <p:sp>
        <p:nvSpPr>
          <p:cNvPr id="6147" name="Rectangle 9"/>
          <p:cNvSpPr>
            <a:spLocks noGrp="1" noRot="1" noChangeAspect="1" noChangeArrowheads="1"/>
          </p:cNvSpPr>
          <p:nvPr>
            <p:ph type="sldImg" idx="2"/>
          </p:nvPr>
        </p:nvSpPr>
        <p:spPr bwMode="auto">
          <a:xfrm>
            <a:off x="1198563" y="695325"/>
            <a:ext cx="4627562" cy="3470275"/>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936096" y="4397501"/>
            <a:ext cx="5147734" cy="4244864"/>
          </a:xfrm>
          <a:prstGeom prst="rect">
            <a:avLst/>
          </a:prstGeom>
          <a:noFill/>
          <a:ln w="9525">
            <a:noFill/>
            <a:miter lim="800000"/>
            <a:headEnd/>
            <a:tailEnd/>
          </a:ln>
          <a:effectLst/>
        </p:spPr>
        <p:txBody>
          <a:bodyPr vert="horz" wrap="none" lIns="93622" tIns="46811" rIns="93622" bIns="46811" numCol="1" anchor="ctr" anchorCtr="0" compatLnSpc="1">
            <a:prstTxWarp prst="textNoShape">
              <a:avLst/>
            </a:prstTxWarp>
          </a:bodyPr>
          <a:lstStyle/>
          <a:p>
            <a:pPr lvl="0"/>
            <a:r>
              <a:rPr lang="en-US" noProof="0" smtClean="0"/>
              <a:t>Click to edit Master text styles</a:t>
            </a:r>
          </a:p>
          <a:p>
            <a:pPr lvl="0"/>
            <a:r>
              <a:rPr lang="en-US" noProof="0" smtClean="0"/>
              <a:t>Second level</a:t>
            </a:r>
          </a:p>
          <a:p>
            <a:pPr lvl="0"/>
            <a:r>
              <a:rPr lang="en-US" noProof="0" smtClean="0"/>
              <a:t>Third level</a:t>
            </a:r>
          </a:p>
          <a:p>
            <a:pPr lvl="0"/>
            <a:r>
              <a:rPr lang="en-US" noProof="0" smtClean="0"/>
              <a:t>Fourth level</a:t>
            </a:r>
          </a:p>
          <a:p>
            <a:pPr lvl="0"/>
            <a:r>
              <a:rPr lang="en-US" noProof="0" smtClean="0"/>
              <a:t>Fifth level</a:t>
            </a:r>
          </a:p>
        </p:txBody>
      </p:sp>
      <p:sp>
        <p:nvSpPr>
          <p:cNvPr id="2059" name="Rectangle 11"/>
          <p:cNvSpPr>
            <a:spLocks noGrp="1" noChangeArrowheads="1"/>
          </p:cNvSpPr>
          <p:nvPr>
            <p:ph type="dt" idx="1"/>
          </p:nvPr>
        </p:nvSpPr>
        <p:spPr bwMode="auto">
          <a:xfrm>
            <a:off x="3977219" y="1"/>
            <a:ext cx="3042706" cy="462726"/>
          </a:xfrm>
          <a:prstGeom prst="rect">
            <a:avLst/>
          </a:prstGeom>
          <a:noFill/>
          <a:ln w="9525">
            <a:noFill/>
            <a:miter lim="800000"/>
            <a:headEnd/>
            <a:tailEnd/>
          </a:ln>
          <a:effectLst/>
        </p:spPr>
        <p:txBody>
          <a:bodyPr vert="horz" wrap="none" lIns="93622" tIns="46811" rIns="93622" bIns="46811" numCol="1" anchor="ctr" anchorCtr="0" compatLnSpc="1">
            <a:prstTxWarp prst="textNoShape">
              <a:avLst/>
            </a:prstTxWarp>
          </a:bodyPr>
          <a:lstStyle>
            <a:lvl1pPr algn="r" defTabSz="936556">
              <a:defRPr kumimoji="0" sz="1200" smtClean="0"/>
            </a:lvl1pPr>
          </a:lstStyle>
          <a:p>
            <a:pPr>
              <a:defRPr/>
            </a:pPr>
            <a:endParaRPr lang="en-US"/>
          </a:p>
        </p:txBody>
      </p:sp>
      <p:sp>
        <p:nvSpPr>
          <p:cNvPr id="2060" name="Rectangle 12"/>
          <p:cNvSpPr>
            <a:spLocks noGrp="1" noChangeArrowheads="1"/>
          </p:cNvSpPr>
          <p:nvPr>
            <p:ph type="ftr" sz="quarter" idx="4"/>
          </p:nvPr>
        </p:nvSpPr>
        <p:spPr bwMode="auto">
          <a:xfrm>
            <a:off x="1" y="8873728"/>
            <a:ext cx="3042707" cy="462726"/>
          </a:xfrm>
          <a:prstGeom prst="rect">
            <a:avLst/>
          </a:prstGeom>
          <a:noFill/>
          <a:ln w="9525">
            <a:noFill/>
            <a:miter lim="800000"/>
            <a:headEnd/>
            <a:tailEnd/>
          </a:ln>
          <a:effectLst/>
        </p:spPr>
        <p:txBody>
          <a:bodyPr vert="horz" wrap="none" lIns="93622" tIns="46811" rIns="93622" bIns="46811" numCol="1" anchor="b" anchorCtr="0" compatLnSpc="1">
            <a:prstTxWarp prst="textNoShape">
              <a:avLst/>
            </a:prstTxWarp>
          </a:bodyPr>
          <a:lstStyle>
            <a:lvl1pPr algn="l" defTabSz="936556">
              <a:defRPr kumimoji="0" sz="1200" smtClean="0"/>
            </a:lvl1pPr>
          </a:lstStyle>
          <a:p>
            <a:pPr>
              <a:defRPr/>
            </a:pPr>
            <a:endParaRPr lang="en-US"/>
          </a:p>
        </p:txBody>
      </p:sp>
      <p:sp>
        <p:nvSpPr>
          <p:cNvPr id="2061" name="Rectangle 13"/>
          <p:cNvSpPr>
            <a:spLocks noGrp="1" noChangeArrowheads="1"/>
          </p:cNvSpPr>
          <p:nvPr>
            <p:ph type="sldNum" sz="quarter" idx="5"/>
          </p:nvPr>
        </p:nvSpPr>
        <p:spPr bwMode="auto">
          <a:xfrm>
            <a:off x="3977219" y="8873728"/>
            <a:ext cx="3042706" cy="462726"/>
          </a:xfrm>
          <a:prstGeom prst="rect">
            <a:avLst/>
          </a:prstGeom>
          <a:noFill/>
          <a:ln w="9525">
            <a:noFill/>
            <a:miter lim="800000"/>
            <a:headEnd/>
            <a:tailEnd/>
          </a:ln>
          <a:effectLst/>
        </p:spPr>
        <p:txBody>
          <a:bodyPr vert="horz" wrap="none" lIns="93622" tIns="46811" rIns="93622" bIns="46811" numCol="1" anchor="b" anchorCtr="0" compatLnSpc="1">
            <a:prstTxWarp prst="textNoShape">
              <a:avLst/>
            </a:prstTxWarp>
          </a:bodyPr>
          <a:lstStyle>
            <a:lvl1pPr algn="r" defTabSz="936556">
              <a:defRPr kumimoji="0" sz="1200" smtClean="0"/>
            </a:lvl1pPr>
          </a:lstStyle>
          <a:p>
            <a:pPr>
              <a:defRPr/>
            </a:pPr>
            <a:fld id="{9A4099B2-C865-425E-A318-6A39FDC37DF8}" type="slidenum">
              <a:rPr lang="en-US"/>
              <a:pPr>
                <a:defRPr/>
              </a:pPr>
              <a:t>‹#›</a:t>
            </a:fld>
            <a:endParaRPr lang="en-US"/>
          </a:p>
        </p:txBody>
      </p:sp>
    </p:spTree>
    <p:extLst>
      <p:ext uri="{BB962C8B-B14F-4D97-AF65-F5344CB8AC3E}">
        <p14:creationId xmlns:p14="http://schemas.microsoft.com/office/powerpoint/2010/main" val="124893112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742950" indent="-28575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11430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6002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2057400" indent="-228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9A4099B2-C865-425E-A318-6A39FDC37DF8}" type="slidenum">
              <a:rPr lang="en-US" smtClean="0"/>
              <a:pPr>
                <a:defRPr/>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6A4B4B8-9E68-4FAD-A700-628458D89480}" type="slidenum">
              <a:rPr lang="en-US" smtClean="0"/>
              <a:pPr/>
              <a:t>39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6A4B4B8-9E68-4FAD-A700-628458D89480}" type="slidenum">
              <a:rPr lang="en-US" smtClean="0"/>
              <a:pPr/>
              <a:t>40</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6A4B4B8-9E68-4FAD-A700-628458D89480}" type="slidenum">
              <a:rPr lang="en-US" smtClean="0"/>
              <a:pPr/>
              <a:t>41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6A4B4B8-9E68-4FAD-A700-628458D89480}" type="slidenum">
              <a:rPr lang="en-US" smtClean="0"/>
              <a:pPr/>
              <a:t>42</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6A4B4B8-9E68-4FAD-A700-628458D89480}" type="slidenum">
              <a:rPr lang="en-US" smtClean="0"/>
              <a:pPr/>
              <a:t>43</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6A4B4B8-9E68-4FAD-A700-628458D89480}" type="slidenum">
              <a:rPr lang="en-US" smtClean="0"/>
              <a:pPr/>
              <a:t>44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6A4B4B8-9E68-4FAD-A700-628458D89480}" type="slidenum">
              <a:rPr lang="en-US" smtClean="0"/>
              <a:pPr/>
              <a:t>45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6A4B4B8-9E68-4FAD-A700-628458D89480}" type="slidenum">
              <a:rPr lang="en-US" smtClean="0"/>
              <a:pPr/>
              <a:t>46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DOELOGO"/>
          <p:cNvPicPr>
            <a:picLocks noChangeAspect="1" noChangeArrowheads="1"/>
          </p:cNvPicPr>
          <p:nvPr userDrawn="1"/>
        </p:nvPicPr>
        <p:blipFill>
          <a:blip r:embed="rId2" cstate="print"/>
          <a:srcRect/>
          <a:stretch>
            <a:fillRect/>
          </a:stretch>
        </p:blipFill>
        <p:spPr bwMode="auto">
          <a:xfrm>
            <a:off x="95250" y="5715000"/>
            <a:ext cx="701675" cy="825500"/>
          </a:xfrm>
          <a:prstGeom prst="rect">
            <a:avLst/>
          </a:prstGeom>
          <a:noFill/>
          <a:ln w="9525">
            <a:noFill/>
            <a:miter lim="800000"/>
            <a:headEnd/>
            <a:tailEnd/>
          </a:ln>
        </p:spPr>
      </p:pic>
      <p:sp>
        <p:nvSpPr>
          <p:cNvPr id="5" name="Line 9"/>
          <p:cNvSpPr>
            <a:spLocks noChangeShapeType="1"/>
          </p:cNvSpPr>
          <p:nvPr userDrawn="1"/>
        </p:nvSpPr>
        <p:spPr bwMode="auto">
          <a:xfrm>
            <a:off x="850900" y="0"/>
            <a:ext cx="0" cy="6858000"/>
          </a:xfrm>
          <a:prstGeom prst="line">
            <a:avLst/>
          </a:prstGeom>
          <a:noFill/>
          <a:ln w="9525">
            <a:solidFill>
              <a:schemeClr val="tx1"/>
            </a:solidFill>
            <a:round/>
            <a:headEnd/>
            <a:tailEnd/>
          </a:ln>
          <a:effectLst/>
        </p:spPr>
        <p:txBody>
          <a:bodyPr wrap="none" anchor="ctr"/>
          <a:lstStyle/>
          <a:p>
            <a:pPr>
              <a:defRPr/>
            </a:pPr>
            <a:endParaRPr lang="en-US"/>
          </a:p>
        </p:txBody>
      </p:sp>
      <p:sp>
        <p:nvSpPr>
          <p:cNvPr id="196610" name="Rectangle 2"/>
          <p:cNvSpPr>
            <a:spLocks noGrp="1" noChangeArrowheads="1"/>
          </p:cNvSpPr>
          <p:nvPr>
            <p:ph type="subTitle" idx="1"/>
          </p:nvPr>
        </p:nvSpPr>
        <p:spPr>
          <a:xfrm>
            <a:off x="1900238" y="3886200"/>
            <a:ext cx="6400800" cy="1752600"/>
          </a:xfrm>
        </p:spPr>
        <p:txBody>
          <a:bodyPr/>
          <a:lstStyle>
            <a:lvl1pPr marL="0" indent="0" algn="ctr">
              <a:buFont typeface="Wingdings" pitchFamily="2" charset="2"/>
              <a:buNone/>
              <a:defRPr sz="3200" b="1"/>
            </a:lvl1pPr>
          </a:lstStyle>
          <a:p>
            <a:r>
              <a:rPr lang="en-US"/>
              <a:t>Click to edit Master subtitle style</a:t>
            </a:r>
          </a:p>
        </p:txBody>
      </p:sp>
      <p:sp>
        <p:nvSpPr>
          <p:cNvPr id="196611" name="Rectangle 3"/>
          <p:cNvSpPr>
            <a:spLocks noGrp="1" noChangeArrowheads="1"/>
          </p:cNvSpPr>
          <p:nvPr>
            <p:ph type="ctrTitle"/>
          </p:nvPr>
        </p:nvSpPr>
        <p:spPr>
          <a:xfrm>
            <a:off x="1785938" y="1873250"/>
            <a:ext cx="6629400" cy="1470025"/>
          </a:xfrm>
        </p:spPr>
        <p:txBody>
          <a:bodyPr/>
          <a:lstStyle>
            <a:lvl1pPr algn="ctr">
              <a:defRPr sz="4000">
                <a:effectLst>
                  <a:outerShdw blurRad="38100" dist="38100" dir="2700000" algn="tl">
                    <a:srgbClr val="000000"/>
                  </a:outerShdw>
                </a:effectLst>
              </a:defRPr>
            </a:lvl1pPr>
          </a:lstStyle>
          <a:p>
            <a:r>
              <a:rPr lang="en-US"/>
              <a:t>Click to edit Master title style</a:t>
            </a:r>
          </a:p>
        </p:txBody>
      </p:sp>
      <p:sp>
        <p:nvSpPr>
          <p:cNvPr id="6" name="Rectangle 6"/>
          <p:cNvSpPr>
            <a:spLocks noGrp="1" noChangeArrowheads="1"/>
          </p:cNvSpPr>
          <p:nvPr>
            <p:ph type="sldNum" sz="quarter" idx="10"/>
          </p:nvPr>
        </p:nvSpPr>
        <p:spPr>
          <a:xfrm>
            <a:off x="6553200" y="6245225"/>
            <a:ext cx="2133600" cy="476250"/>
          </a:xfrm>
        </p:spPr>
        <p:txBody>
          <a:bodyPr/>
          <a:lstStyle>
            <a:lvl1pPr>
              <a:defRPr smtClean="0"/>
            </a:lvl1pPr>
          </a:lstStyle>
          <a:p>
            <a:pPr>
              <a:defRPr/>
            </a:pPr>
            <a:fld id="{DCD2149C-F57F-4F2A-A299-0687FAFBE384}" type="slidenum">
              <a:rPr lang="en-US"/>
              <a:pPr>
                <a:defRPr/>
              </a:pPr>
              <a:t>‹#›</a:t>
            </a:fld>
            <a:endParaRPr lang="en-US"/>
          </a:p>
        </p:txBody>
      </p:sp>
      <p:sp>
        <p:nvSpPr>
          <p:cNvPr id="7" name="Rectangle 12"/>
          <p:cNvSpPr>
            <a:spLocks noGrp="1" noChangeArrowheads="1"/>
          </p:cNvSpPr>
          <p:nvPr>
            <p:ph type="dt" sz="quarter" idx="11"/>
          </p:nvPr>
        </p:nvSpPr>
        <p:spPr bwMode="auto">
          <a:xfrm>
            <a:off x="457200" y="6245225"/>
            <a:ext cx="2133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lgn="l">
              <a:defRPr sz="1400" smtClean="0"/>
            </a:lvl1pPr>
          </a:lstStyle>
          <a:p>
            <a:pPr>
              <a:defRPr/>
            </a:pPr>
            <a:endParaRPr lang="en-US"/>
          </a:p>
        </p:txBody>
      </p:sp>
      <p:sp>
        <p:nvSpPr>
          <p:cNvPr id="8" name="Rectangle 13"/>
          <p:cNvSpPr>
            <a:spLocks noGrp="1" noChangeArrowheads="1"/>
          </p:cNvSpPr>
          <p:nvPr>
            <p:ph type="ftr" sz="quarter" idx="12"/>
          </p:nvPr>
        </p:nvSpPr>
        <p:spPr bwMode="auto">
          <a:xfrm>
            <a:off x="3124200" y="6245225"/>
            <a:ext cx="2895600" cy="476250"/>
          </a:xfrm>
          <a:prstGeom prst="rect">
            <a:avLst/>
          </a:prstGeom>
          <a:ln>
            <a:miter lim="800000"/>
            <a:headEnd/>
            <a:tailEnd/>
          </a:ln>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pPr>
              <a:defRPr/>
            </a:pPr>
            <a:fld id="{A53DC5F8-50AB-468A-80A2-1CABFFAC87D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8788" y="209550"/>
            <a:ext cx="1919287"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46163" y="209550"/>
            <a:ext cx="5610225"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9"/>
          <p:cNvSpPr>
            <a:spLocks noGrp="1" noChangeArrowheads="1"/>
          </p:cNvSpPr>
          <p:nvPr>
            <p:ph type="sldNum" sz="quarter" idx="10"/>
          </p:nvPr>
        </p:nvSpPr>
        <p:spPr>
          <a:ln/>
        </p:spPr>
        <p:txBody>
          <a:bodyPr/>
          <a:lstStyle>
            <a:lvl1pPr>
              <a:defRPr/>
            </a:lvl1pPr>
          </a:lstStyle>
          <a:p>
            <a:pPr>
              <a:defRPr/>
            </a:pPr>
            <a:fld id="{818A4136-2261-4903-8E30-F682AB86E28F}"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Subhead, Content">
    <p:spTree>
      <p:nvGrpSpPr>
        <p:cNvPr id="1" name=""/>
        <p:cNvGrpSpPr/>
        <p:nvPr/>
      </p:nvGrpSpPr>
      <p:grpSpPr>
        <a:xfrm>
          <a:off x="0" y="0"/>
          <a:ext cx="0" cy="0"/>
          <a:chOff x="0" y="0"/>
          <a:chExt cx="0" cy="0"/>
        </a:xfrm>
      </p:grpSpPr>
      <p:sp>
        <p:nvSpPr>
          <p:cNvPr id="2" name="Footer Placeholder 3"/>
          <p:cNvSpPr>
            <a:spLocks noGrp="1"/>
          </p:cNvSpPr>
          <p:nvPr>
            <p:ph type="ftr" sz="quarter" idx="10"/>
          </p:nvPr>
        </p:nvSpPr>
        <p:spPr>
          <a:xfrm>
            <a:off x="3124200" y="6356350"/>
            <a:ext cx="2895600" cy="365125"/>
          </a:xfrm>
          <a:prstGeom prst="rect">
            <a:avLst/>
          </a:prstGeom>
        </p:spPr>
        <p:txBody>
          <a:bodyPr/>
          <a:lstStyle>
            <a:lvl1pPr>
              <a:defRPr smtClean="0">
                <a:solidFill>
                  <a:srgbClr val="144C68"/>
                </a:solidFill>
              </a:defRPr>
            </a:lvl1pPr>
          </a:lstStyle>
          <a:p>
            <a:pPr>
              <a:defRPr/>
            </a:pP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1764" y="171450"/>
            <a:ext cx="7863840" cy="990600"/>
          </a:xfrm>
        </p:spPr>
        <p:txBody>
          <a:bodyPr/>
          <a:lstStyle>
            <a:lvl1pPr>
              <a:defRPr sz="3200"/>
            </a:lvl1pPr>
          </a:lstStyle>
          <a:p>
            <a:r>
              <a:rPr lang="en-US" dirty="0" smtClean="0"/>
              <a:t>Click to edit Master title style</a:t>
            </a:r>
            <a:endParaRPr lang="en-US" dirty="0"/>
          </a:p>
        </p:txBody>
      </p:sp>
      <p:sp>
        <p:nvSpPr>
          <p:cNvPr id="3" name="Content Placeholder 2"/>
          <p:cNvSpPr>
            <a:spLocks noGrp="1"/>
          </p:cNvSpPr>
          <p:nvPr>
            <p:ph idx="1"/>
          </p:nvPr>
        </p:nvSpPr>
        <p:spPr>
          <a:xfrm>
            <a:off x="895739" y="1238250"/>
            <a:ext cx="7958278" cy="5162550"/>
          </a:xfrm>
        </p:spPr>
        <p:txBody>
          <a:bodyPr/>
          <a:lstStyle>
            <a:lvl1pPr>
              <a:buClr>
                <a:srgbClr val="990000"/>
              </a:buClr>
              <a:defRPr sz="2400"/>
            </a:lvl1pPr>
            <a:lvl2pPr>
              <a:buClr>
                <a:srgbClr val="990000"/>
              </a:buClr>
              <a:buSzPct val="90000"/>
              <a:defRPr sz="2200"/>
            </a:lvl2pPr>
            <a:lvl3pPr>
              <a:buClr>
                <a:srgbClr val="990000"/>
              </a:buClr>
              <a:defRPr sz="1800">
                <a:solidFill>
                  <a:srgbClr val="000099"/>
                </a:solidFill>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9"/>
          <p:cNvSpPr>
            <a:spLocks noGrp="1" noChangeArrowheads="1"/>
          </p:cNvSpPr>
          <p:nvPr>
            <p:ph type="sldNum" sz="quarter" idx="10"/>
          </p:nvPr>
        </p:nvSpPr>
        <p:spPr>
          <a:xfrm>
            <a:off x="6968420" y="6428792"/>
            <a:ext cx="1905000" cy="332794"/>
          </a:xfrm>
          <a:ln/>
        </p:spPr>
        <p:txBody>
          <a:bodyPr/>
          <a:lstStyle>
            <a:lvl1pPr>
              <a:defRPr sz="1000">
                <a:latin typeface="+mn-lt"/>
              </a:defRPr>
            </a:lvl1pPr>
          </a:lstStyle>
          <a:p>
            <a:pPr>
              <a:defRPr/>
            </a:pPr>
            <a:fld id="{F523C0FC-297E-43FB-90B5-CE4F312175B2}" type="slidenum">
              <a:rPr lang="en-US" smtClean="0"/>
              <a:pPr>
                <a:defRPr/>
              </a:pPr>
              <a:t>‹#›</a:t>
            </a:fld>
            <a:endParaRPr lang="en-US" dirty="0"/>
          </a:p>
        </p:txBody>
      </p:sp>
      <p:pic>
        <p:nvPicPr>
          <p:cNvPr id="5" name="Picture 2"/>
          <p:cNvPicPr>
            <a:picLocks noChangeArrowheads="1"/>
          </p:cNvPicPr>
          <p:nvPr userDrawn="1"/>
        </p:nvPicPr>
        <p:blipFill>
          <a:blip r:embed="rId2" cstate="print">
            <a:clrChange>
              <a:clrFrom>
                <a:srgbClr val="FFFFFF"/>
              </a:clrFrom>
              <a:clrTo>
                <a:srgbClr val="FFFFFF">
                  <a:alpha val="0"/>
                </a:srgbClr>
              </a:clrTo>
            </a:clrChange>
          </a:blip>
          <a:srcRect t="81258" b="3989"/>
          <a:stretch>
            <a:fillRect/>
          </a:stretch>
        </p:blipFill>
        <p:spPr bwMode="auto">
          <a:xfrm>
            <a:off x="930275" y="1155700"/>
            <a:ext cx="7753350" cy="82296"/>
          </a:xfrm>
          <a:prstGeom prst="rect">
            <a:avLst/>
          </a:prstGeom>
          <a:noFill/>
          <a:ln w="9525">
            <a:noFill/>
            <a:miter lim="800000"/>
            <a:headEnd/>
            <a:tailEnd/>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sldNum" sz="quarter" idx="10"/>
          </p:nvPr>
        </p:nvSpPr>
        <p:spPr>
          <a:ln/>
        </p:spPr>
        <p:txBody>
          <a:bodyPr/>
          <a:lstStyle>
            <a:lvl1pPr>
              <a:defRPr/>
            </a:lvl1pPr>
          </a:lstStyle>
          <a:p>
            <a:pPr>
              <a:defRPr/>
            </a:pPr>
            <a:fld id="{1B93F320-D3FC-4A8A-92D0-567D215A48D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046163" y="1200150"/>
            <a:ext cx="3763962"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962525" y="1200150"/>
            <a:ext cx="376555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9"/>
          <p:cNvSpPr>
            <a:spLocks noGrp="1" noChangeArrowheads="1"/>
          </p:cNvSpPr>
          <p:nvPr>
            <p:ph type="sldNum" sz="quarter" idx="10"/>
          </p:nvPr>
        </p:nvSpPr>
        <p:spPr>
          <a:ln/>
        </p:spPr>
        <p:txBody>
          <a:bodyPr/>
          <a:lstStyle>
            <a:lvl1pPr>
              <a:defRPr/>
            </a:lvl1pPr>
          </a:lstStyle>
          <a:p>
            <a:pPr>
              <a:defRPr/>
            </a:pPr>
            <a:fld id="{B226D99A-351C-4785-9325-8BC7014CBD45}"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9"/>
          <p:cNvSpPr>
            <a:spLocks noGrp="1" noChangeArrowheads="1"/>
          </p:cNvSpPr>
          <p:nvPr>
            <p:ph type="sldNum" sz="quarter" idx="10"/>
          </p:nvPr>
        </p:nvSpPr>
        <p:spPr>
          <a:ln/>
        </p:spPr>
        <p:txBody>
          <a:bodyPr/>
          <a:lstStyle>
            <a:lvl1pPr>
              <a:defRPr/>
            </a:lvl1pPr>
          </a:lstStyle>
          <a:p>
            <a:pPr>
              <a:defRPr/>
            </a:pPr>
            <a:fld id="{62397801-9838-47E1-AB11-AAA4A39247E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047750" y="209550"/>
            <a:ext cx="7646988" cy="962025"/>
          </a:xfrm>
        </p:spPr>
        <p:txBody>
          <a:bodyPr/>
          <a:lstStyle>
            <a:lvl1pPr>
              <a:defRPr sz="3200"/>
            </a:lvl1pPr>
          </a:lstStyle>
          <a:p>
            <a:r>
              <a:rPr lang="en-US" dirty="0" smtClean="0"/>
              <a:t>Click to edit Master title style</a:t>
            </a:r>
            <a:endParaRPr lang="en-US" dirty="0"/>
          </a:p>
        </p:txBody>
      </p:sp>
      <p:sp>
        <p:nvSpPr>
          <p:cNvPr id="3" name="Rectangle 9"/>
          <p:cNvSpPr>
            <a:spLocks noGrp="1" noChangeArrowheads="1"/>
          </p:cNvSpPr>
          <p:nvPr>
            <p:ph type="sldNum" sz="quarter" idx="10"/>
          </p:nvPr>
        </p:nvSpPr>
        <p:spPr>
          <a:xfrm>
            <a:off x="6962775" y="6381750"/>
            <a:ext cx="1905000" cy="323850"/>
          </a:xfrm>
          <a:ln/>
        </p:spPr>
        <p:txBody>
          <a:bodyPr/>
          <a:lstStyle>
            <a:lvl1pPr>
              <a:defRPr sz="1000">
                <a:latin typeface="+mn-lt"/>
              </a:defRPr>
            </a:lvl1pPr>
          </a:lstStyle>
          <a:p>
            <a:pPr>
              <a:defRPr/>
            </a:pPr>
            <a:fld id="{83C56930-D550-442C-A132-21BA20104981}" type="slidenum">
              <a:rPr lang="en-US" smtClean="0"/>
              <a:pPr>
                <a:defRPr/>
              </a:pPr>
              <a:t>‹#›</a:t>
            </a:fld>
            <a:endParaRPr lang="en-US"/>
          </a:p>
        </p:txBody>
      </p:sp>
      <p:pic>
        <p:nvPicPr>
          <p:cNvPr id="4" name="Picture 2"/>
          <p:cNvPicPr>
            <a:picLocks noChangeArrowheads="1"/>
          </p:cNvPicPr>
          <p:nvPr userDrawn="1"/>
        </p:nvPicPr>
        <p:blipFill>
          <a:blip r:embed="rId2" cstate="print">
            <a:clrChange>
              <a:clrFrom>
                <a:srgbClr val="FFFFFF"/>
              </a:clrFrom>
              <a:clrTo>
                <a:srgbClr val="FFFFFF">
                  <a:alpha val="0"/>
                </a:srgbClr>
              </a:clrTo>
            </a:clrChange>
          </a:blip>
          <a:srcRect t="81258" b="3989"/>
          <a:stretch>
            <a:fillRect/>
          </a:stretch>
        </p:blipFill>
        <p:spPr bwMode="auto">
          <a:xfrm>
            <a:off x="996950" y="1165225"/>
            <a:ext cx="7753350" cy="82296"/>
          </a:xfrm>
          <a:prstGeom prst="rect">
            <a:avLst/>
          </a:prstGeom>
          <a:noFill/>
          <a:ln w="9525">
            <a:noFill/>
            <a:miter lim="800000"/>
            <a:headEnd/>
            <a:tailEnd/>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sldNum" sz="quarter" idx="10"/>
          </p:nvPr>
        </p:nvSpPr>
        <p:spPr>
          <a:ln/>
        </p:spPr>
        <p:txBody>
          <a:bodyPr/>
          <a:lstStyle>
            <a:lvl1pPr>
              <a:defRPr sz="1000">
                <a:solidFill>
                  <a:srgbClr val="000099"/>
                </a:solidFill>
                <a:latin typeface="+mn-lt"/>
              </a:defRPr>
            </a:lvl1pPr>
          </a:lstStyle>
          <a:p>
            <a:pPr>
              <a:defRPr/>
            </a:pPr>
            <a:fld id="{201E6E30-D4AA-43D9-AF9C-B1883A613ECB}"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sldNum" sz="quarter" idx="10"/>
          </p:nvPr>
        </p:nvSpPr>
        <p:spPr>
          <a:ln/>
        </p:spPr>
        <p:txBody>
          <a:bodyPr/>
          <a:lstStyle>
            <a:lvl1pPr>
              <a:defRPr/>
            </a:lvl1pPr>
          </a:lstStyle>
          <a:p>
            <a:pPr>
              <a:defRPr/>
            </a:pPr>
            <a:fld id="{552D5CED-8D22-4570-9C31-6606525C893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sldNum" sz="quarter" idx="10"/>
          </p:nvPr>
        </p:nvSpPr>
        <p:spPr>
          <a:ln/>
        </p:spPr>
        <p:txBody>
          <a:bodyPr/>
          <a:lstStyle>
            <a:lvl1pPr>
              <a:defRPr/>
            </a:lvl1pPr>
          </a:lstStyle>
          <a:p>
            <a:pPr>
              <a:defRPr/>
            </a:pPr>
            <a:fld id="{0F029402-A5FF-4B7A-BBB9-2CEFC6EB1BB5}"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99CCFF"/>
            </a:gs>
            <a:gs pos="50000">
              <a:schemeClr val="bg1"/>
            </a:gs>
            <a:gs pos="100000">
              <a:srgbClr val="99CCFF"/>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body" idx="1"/>
          </p:nvPr>
        </p:nvSpPr>
        <p:spPr bwMode="auto">
          <a:xfrm>
            <a:off x="1046163" y="1200150"/>
            <a:ext cx="7681912" cy="51054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7" name="Rectangle 4"/>
          <p:cNvSpPr>
            <a:spLocks noGrp="1" noChangeArrowheads="1"/>
          </p:cNvSpPr>
          <p:nvPr>
            <p:ph type="title"/>
          </p:nvPr>
        </p:nvSpPr>
        <p:spPr bwMode="auto">
          <a:xfrm>
            <a:off x="1047750" y="209550"/>
            <a:ext cx="7646988" cy="835025"/>
          </a:xfrm>
          <a:prstGeom prst="rect">
            <a:avLst/>
          </a:prstGeom>
          <a:noFill/>
          <a:ln w="9525">
            <a:noFill/>
            <a:miter lim="800000"/>
            <a:headEnd/>
            <a:tailEnd/>
          </a:ln>
        </p:spPr>
        <p:txBody>
          <a:bodyPr vert="horz" wrap="square" lIns="46038" tIns="46038" rIns="46038" bIns="46038" numCol="1" anchor="b" anchorCtr="0" compatLnSpc="1">
            <a:prstTxWarp prst="textNoShape">
              <a:avLst/>
            </a:prstTxWarp>
          </a:bodyPr>
          <a:lstStyle/>
          <a:p>
            <a:pPr lvl="0"/>
            <a:r>
              <a:rPr lang="en-US" smtClean="0"/>
              <a:t>Click to edit Master title style</a:t>
            </a:r>
          </a:p>
        </p:txBody>
      </p:sp>
      <p:sp>
        <p:nvSpPr>
          <p:cNvPr id="28681" name="Rectangle 9"/>
          <p:cNvSpPr>
            <a:spLocks noGrp="1" noChangeArrowheads="1"/>
          </p:cNvSpPr>
          <p:nvPr>
            <p:ph type="sldNum" sz="quarter" idx="4"/>
          </p:nvPr>
        </p:nvSpPr>
        <p:spPr bwMode="auto">
          <a:xfrm>
            <a:off x="6781800" y="6324600"/>
            <a:ext cx="1905000" cy="3810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algn="r">
              <a:defRPr kumimoji="0" sz="1400" smtClean="0"/>
            </a:lvl1pPr>
          </a:lstStyle>
          <a:p>
            <a:pPr>
              <a:defRPr/>
            </a:pPr>
            <a:fld id="{DF5F57CF-67C6-4BD8-8262-DBA0704D9381}" type="slidenum">
              <a:rPr lang="en-US"/>
              <a:pPr>
                <a:defRPr/>
              </a:pPr>
              <a:t>‹#›</a:t>
            </a:fld>
            <a:endParaRPr lang="en-US"/>
          </a:p>
        </p:txBody>
      </p:sp>
      <p:pic>
        <p:nvPicPr>
          <p:cNvPr id="1029" name="Picture 12" descr="DOELOGO"/>
          <p:cNvPicPr>
            <a:picLocks noChangeAspect="1" noChangeArrowheads="1"/>
          </p:cNvPicPr>
          <p:nvPr userDrawn="1"/>
        </p:nvPicPr>
        <p:blipFill>
          <a:blip r:embed="rId14" cstate="print"/>
          <a:srcRect/>
          <a:stretch>
            <a:fillRect/>
          </a:stretch>
        </p:blipFill>
        <p:spPr bwMode="auto">
          <a:xfrm>
            <a:off x="95250" y="5715000"/>
            <a:ext cx="701675" cy="825500"/>
          </a:xfrm>
          <a:prstGeom prst="rect">
            <a:avLst/>
          </a:prstGeom>
          <a:noFill/>
          <a:ln w="9525">
            <a:noFill/>
            <a:miter lim="800000"/>
            <a:headEnd/>
            <a:tailEnd/>
          </a:ln>
        </p:spPr>
      </p:pic>
      <p:sp>
        <p:nvSpPr>
          <p:cNvPr id="28685" name="Line 13"/>
          <p:cNvSpPr>
            <a:spLocks noChangeShapeType="1"/>
          </p:cNvSpPr>
          <p:nvPr userDrawn="1"/>
        </p:nvSpPr>
        <p:spPr bwMode="auto">
          <a:xfrm>
            <a:off x="850900" y="0"/>
            <a:ext cx="0" cy="6858000"/>
          </a:xfrm>
          <a:prstGeom prst="line">
            <a:avLst/>
          </a:prstGeom>
          <a:noFill/>
          <a:ln w="9525">
            <a:solidFill>
              <a:schemeClr val="tx1"/>
            </a:solidFill>
            <a:round/>
            <a:headEnd/>
            <a:tailEnd/>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80"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1" r:id="rId12"/>
  </p:sldLayoutIdLst>
  <p:hf hdr="0" ftr="0" dt="0"/>
  <p:txStyles>
    <p:titleStyle>
      <a:lvl1pPr algn="l" rtl="0" eaLnBrk="0" fontAlgn="base" hangingPunct="0">
        <a:lnSpc>
          <a:spcPct val="85000"/>
        </a:lnSpc>
        <a:spcBef>
          <a:spcPct val="0"/>
        </a:spcBef>
        <a:spcAft>
          <a:spcPct val="0"/>
        </a:spcAft>
        <a:defRPr kumimoji="1" sz="3600" b="1">
          <a:solidFill>
            <a:srgbClr val="000099"/>
          </a:solidFill>
          <a:latin typeface="+mj-lt"/>
          <a:ea typeface="+mj-ea"/>
          <a:cs typeface="+mj-cs"/>
        </a:defRPr>
      </a:lvl1pPr>
      <a:lvl2pPr algn="l" rtl="0" eaLnBrk="0" fontAlgn="base" hangingPunct="0">
        <a:lnSpc>
          <a:spcPct val="85000"/>
        </a:lnSpc>
        <a:spcBef>
          <a:spcPct val="0"/>
        </a:spcBef>
        <a:spcAft>
          <a:spcPct val="0"/>
        </a:spcAft>
        <a:defRPr kumimoji="1" sz="3600" b="1">
          <a:solidFill>
            <a:srgbClr val="000099"/>
          </a:solidFill>
          <a:latin typeface="Arial" charset="0"/>
        </a:defRPr>
      </a:lvl2pPr>
      <a:lvl3pPr algn="l" rtl="0" eaLnBrk="0" fontAlgn="base" hangingPunct="0">
        <a:lnSpc>
          <a:spcPct val="85000"/>
        </a:lnSpc>
        <a:spcBef>
          <a:spcPct val="0"/>
        </a:spcBef>
        <a:spcAft>
          <a:spcPct val="0"/>
        </a:spcAft>
        <a:defRPr kumimoji="1" sz="3600" b="1">
          <a:solidFill>
            <a:srgbClr val="000099"/>
          </a:solidFill>
          <a:latin typeface="Arial" charset="0"/>
        </a:defRPr>
      </a:lvl3pPr>
      <a:lvl4pPr algn="l" rtl="0" eaLnBrk="0" fontAlgn="base" hangingPunct="0">
        <a:lnSpc>
          <a:spcPct val="85000"/>
        </a:lnSpc>
        <a:spcBef>
          <a:spcPct val="0"/>
        </a:spcBef>
        <a:spcAft>
          <a:spcPct val="0"/>
        </a:spcAft>
        <a:defRPr kumimoji="1" sz="3600" b="1">
          <a:solidFill>
            <a:srgbClr val="000099"/>
          </a:solidFill>
          <a:latin typeface="Arial" charset="0"/>
        </a:defRPr>
      </a:lvl4pPr>
      <a:lvl5pPr algn="l" rtl="0" eaLnBrk="0" fontAlgn="base" hangingPunct="0">
        <a:lnSpc>
          <a:spcPct val="85000"/>
        </a:lnSpc>
        <a:spcBef>
          <a:spcPct val="0"/>
        </a:spcBef>
        <a:spcAft>
          <a:spcPct val="0"/>
        </a:spcAft>
        <a:defRPr kumimoji="1" sz="3600" b="1">
          <a:solidFill>
            <a:srgbClr val="000099"/>
          </a:solidFill>
          <a:latin typeface="Arial" charset="0"/>
        </a:defRPr>
      </a:lvl5pPr>
      <a:lvl6pPr marL="457200" algn="l" rtl="0" eaLnBrk="0" fontAlgn="base" hangingPunct="0">
        <a:lnSpc>
          <a:spcPct val="85000"/>
        </a:lnSpc>
        <a:spcBef>
          <a:spcPct val="0"/>
        </a:spcBef>
        <a:spcAft>
          <a:spcPct val="0"/>
        </a:spcAft>
        <a:defRPr kumimoji="1" sz="3600" b="1">
          <a:solidFill>
            <a:srgbClr val="000099"/>
          </a:solidFill>
          <a:latin typeface="Arial" charset="0"/>
        </a:defRPr>
      </a:lvl6pPr>
      <a:lvl7pPr marL="914400" algn="l" rtl="0" eaLnBrk="0" fontAlgn="base" hangingPunct="0">
        <a:lnSpc>
          <a:spcPct val="85000"/>
        </a:lnSpc>
        <a:spcBef>
          <a:spcPct val="0"/>
        </a:spcBef>
        <a:spcAft>
          <a:spcPct val="0"/>
        </a:spcAft>
        <a:defRPr kumimoji="1" sz="3600" b="1">
          <a:solidFill>
            <a:srgbClr val="000099"/>
          </a:solidFill>
          <a:latin typeface="Arial" charset="0"/>
        </a:defRPr>
      </a:lvl7pPr>
      <a:lvl8pPr marL="1371600" algn="l" rtl="0" eaLnBrk="0" fontAlgn="base" hangingPunct="0">
        <a:lnSpc>
          <a:spcPct val="85000"/>
        </a:lnSpc>
        <a:spcBef>
          <a:spcPct val="0"/>
        </a:spcBef>
        <a:spcAft>
          <a:spcPct val="0"/>
        </a:spcAft>
        <a:defRPr kumimoji="1" sz="3600" b="1">
          <a:solidFill>
            <a:srgbClr val="000099"/>
          </a:solidFill>
          <a:latin typeface="Arial" charset="0"/>
        </a:defRPr>
      </a:lvl8pPr>
      <a:lvl9pPr marL="1828800" algn="l" rtl="0" eaLnBrk="0" fontAlgn="base" hangingPunct="0">
        <a:lnSpc>
          <a:spcPct val="85000"/>
        </a:lnSpc>
        <a:spcBef>
          <a:spcPct val="0"/>
        </a:spcBef>
        <a:spcAft>
          <a:spcPct val="0"/>
        </a:spcAft>
        <a:defRPr kumimoji="1" sz="3600" b="1">
          <a:solidFill>
            <a:srgbClr val="000099"/>
          </a:solidFill>
          <a:latin typeface="Arial" charset="0"/>
        </a:defRPr>
      </a:lvl9pPr>
    </p:titleStyle>
    <p:bodyStyle>
      <a:lvl1pPr marL="342900" indent="-342900" algn="l" rtl="0" eaLnBrk="0" fontAlgn="base" hangingPunct="0">
        <a:spcBef>
          <a:spcPct val="20000"/>
        </a:spcBef>
        <a:spcAft>
          <a:spcPct val="0"/>
        </a:spcAft>
        <a:buClr>
          <a:srgbClr val="CC3300"/>
        </a:buClr>
        <a:buSzPct val="80000"/>
        <a:buFont typeface="Wingdings" pitchFamily="2" charset="2"/>
        <a:buChar char="Ø"/>
        <a:defRPr kumimoji="1" sz="2800">
          <a:solidFill>
            <a:srgbClr val="000099"/>
          </a:solidFill>
          <a:latin typeface="+mn-lt"/>
          <a:ea typeface="+mn-ea"/>
          <a:cs typeface="+mn-cs"/>
        </a:defRPr>
      </a:lvl1pPr>
      <a:lvl2pPr marL="742950" indent="-285750" algn="l" rtl="0" eaLnBrk="0" fontAlgn="base" hangingPunct="0">
        <a:spcBef>
          <a:spcPct val="20000"/>
        </a:spcBef>
        <a:spcAft>
          <a:spcPct val="0"/>
        </a:spcAft>
        <a:buClr>
          <a:srgbClr val="FF0000"/>
        </a:buClr>
        <a:buSzPct val="95000"/>
        <a:buFont typeface="Wingdings" pitchFamily="2" charset="2"/>
        <a:buChar char="§"/>
        <a:defRPr kumimoji="1" sz="2400">
          <a:solidFill>
            <a:srgbClr val="000099"/>
          </a:solidFill>
          <a:latin typeface="+mn-lt"/>
        </a:defRPr>
      </a:lvl2pPr>
      <a:lvl3pPr marL="1085850" indent="-228600" algn="l" rtl="0" eaLnBrk="0" fontAlgn="base" hangingPunct="0">
        <a:spcBef>
          <a:spcPct val="20000"/>
        </a:spcBef>
        <a:spcAft>
          <a:spcPct val="0"/>
        </a:spcAft>
        <a:buClr>
          <a:srgbClr val="99FF33"/>
        </a:buClr>
        <a:buChar char="•"/>
        <a:defRPr kumimoji="1" sz="2000">
          <a:solidFill>
            <a:srgbClr val="006699"/>
          </a:solidFill>
          <a:latin typeface="+mn-lt"/>
        </a:defRPr>
      </a:lvl3pPr>
      <a:lvl4pPr marL="1428750" indent="-228600" algn="l" rtl="0" eaLnBrk="0" fontAlgn="base" hangingPunct="0">
        <a:spcBef>
          <a:spcPct val="20000"/>
        </a:spcBef>
        <a:spcAft>
          <a:spcPct val="0"/>
        </a:spcAft>
        <a:buClr>
          <a:srgbClr val="CCCC00"/>
        </a:buClr>
        <a:buChar char="–"/>
        <a:defRPr kumimoji="1" sz="1400">
          <a:solidFill>
            <a:srgbClr val="006699"/>
          </a:solidFill>
          <a:latin typeface="+mn-lt"/>
        </a:defRPr>
      </a:lvl4pPr>
      <a:lvl5pPr marL="1771650" indent="-228600" algn="l" rtl="0" eaLnBrk="0" fontAlgn="base" hangingPunct="0">
        <a:spcBef>
          <a:spcPct val="20000"/>
        </a:spcBef>
        <a:spcAft>
          <a:spcPct val="0"/>
        </a:spcAft>
        <a:buClr>
          <a:srgbClr val="FFFF66"/>
        </a:buClr>
        <a:buChar char="•"/>
        <a:defRPr kumimoji="1" sz="1000">
          <a:solidFill>
            <a:srgbClr val="006699"/>
          </a:solidFill>
          <a:latin typeface="+mn-lt"/>
        </a:defRPr>
      </a:lvl5pPr>
      <a:lvl6pPr marL="2228850" indent="-228600" algn="l" rtl="0" eaLnBrk="0" fontAlgn="base" hangingPunct="0">
        <a:spcBef>
          <a:spcPct val="20000"/>
        </a:spcBef>
        <a:spcAft>
          <a:spcPct val="0"/>
        </a:spcAft>
        <a:buClr>
          <a:srgbClr val="FFFF66"/>
        </a:buClr>
        <a:buChar char="•"/>
        <a:defRPr kumimoji="1" sz="1000">
          <a:solidFill>
            <a:srgbClr val="006699"/>
          </a:solidFill>
          <a:latin typeface="+mn-lt"/>
        </a:defRPr>
      </a:lvl6pPr>
      <a:lvl7pPr marL="2686050" indent="-228600" algn="l" rtl="0" eaLnBrk="0" fontAlgn="base" hangingPunct="0">
        <a:spcBef>
          <a:spcPct val="20000"/>
        </a:spcBef>
        <a:spcAft>
          <a:spcPct val="0"/>
        </a:spcAft>
        <a:buClr>
          <a:srgbClr val="FFFF66"/>
        </a:buClr>
        <a:buChar char="•"/>
        <a:defRPr kumimoji="1" sz="1000">
          <a:solidFill>
            <a:srgbClr val="006699"/>
          </a:solidFill>
          <a:latin typeface="+mn-lt"/>
        </a:defRPr>
      </a:lvl7pPr>
      <a:lvl8pPr marL="3143250" indent="-228600" algn="l" rtl="0" eaLnBrk="0" fontAlgn="base" hangingPunct="0">
        <a:spcBef>
          <a:spcPct val="20000"/>
        </a:spcBef>
        <a:spcAft>
          <a:spcPct val="0"/>
        </a:spcAft>
        <a:buClr>
          <a:srgbClr val="FFFF66"/>
        </a:buClr>
        <a:buChar char="•"/>
        <a:defRPr kumimoji="1" sz="1000">
          <a:solidFill>
            <a:srgbClr val="006699"/>
          </a:solidFill>
          <a:latin typeface="+mn-lt"/>
        </a:defRPr>
      </a:lvl8pPr>
      <a:lvl9pPr marL="3600450" indent="-228600" algn="l" rtl="0" eaLnBrk="0" fontAlgn="base" hangingPunct="0">
        <a:spcBef>
          <a:spcPct val="20000"/>
        </a:spcBef>
        <a:spcAft>
          <a:spcPct val="0"/>
        </a:spcAft>
        <a:buClr>
          <a:srgbClr val="FFFF66"/>
        </a:buClr>
        <a:buChar char="•"/>
        <a:defRPr kumimoji="1" sz="1000">
          <a:solidFill>
            <a:srgbClr val="00669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teachcommoncore.wordpress.co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LCO%20_Informational_Standard_7.doc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hyperlink" Target="http://www.doe.k12.de.us/commoncore"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hyperlink" Target="http://www.doe.k12.de.us/csa/dpasii" TargetMode="External"/><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doe.k12.de.us/csa/dpasii/imp_message.shtml" TargetMode="Externa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tinyurl.com/cod6ooj"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95350" y="1650671"/>
            <a:ext cx="7772400" cy="4156364"/>
          </a:xfrm>
        </p:spPr>
        <p:txBody>
          <a:bodyPr>
            <a:scene3d>
              <a:camera prst="perspectiveFront"/>
              <a:lightRig rig="flat" dir="t">
                <a:rot lat="0" lon="0" rev="1800000"/>
              </a:lightRig>
            </a:scene3d>
            <a:sp3d extrusionH="88900" contourW="25400">
              <a:bevelT w="38100" h="38100" prst="coolSlant"/>
              <a:bevelB w="38100" h="38100"/>
              <a:extrusionClr>
                <a:srgbClr val="FF0000"/>
              </a:extrusionClr>
              <a:contourClr>
                <a:srgbClr val="000099"/>
              </a:contourClr>
            </a:sp3d>
          </a:bodyPr>
          <a:lstStyle/>
          <a:p>
            <a:pPr algn="ct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r>
              <a:rPr lang="en-US" b="0" spc="100" dirty="0" smtClean="0"/>
              <a:t>The Common Core </a:t>
            </a:r>
            <a:r>
              <a:rPr lang="en-US" b="0" spc="100" dirty="0" smtClean="0"/>
              <a:t/>
            </a:r>
            <a:br>
              <a:rPr lang="en-US" b="0" spc="100" dirty="0" smtClean="0"/>
            </a:br>
            <a:r>
              <a:rPr lang="en-US" b="0" spc="100" dirty="0" smtClean="0"/>
              <a:t>State </a:t>
            </a:r>
            <a:r>
              <a:rPr lang="en-US" b="0" spc="100" dirty="0" smtClean="0"/>
              <a:t>Standards </a:t>
            </a:r>
            <a:r>
              <a:rPr lang="en-US" b="0" spc="100" dirty="0" smtClean="0"/>
              <a:t/>
            </a:r>
            <a:br>
              <a:rPr lang="en-US" b="0" spc="100" dirty="0" smtClean="0"/>
            </a:br>
            <a:r>
              <a:rPr lang="en-US" b="0" spc="100" dirty="0" smtClean="0"/>
              <a:t>&amp; </a:t>
            </a:r>
            <a:br>
              <a:rPr lang="en-US" b="0" spc="100" dirty="0" smtClean="0"/>
            </a:br>
            <a:r>
              <a:rPr lang="en-US" b="0" spc="100" dirty="0" smtClean="0"/>
              <a:t>DPAS II – Component V</a:t>
            </a:r>
            <a:r>
              <a:rPr lang="en-US" b="0" spc="100" dirty="0" smtClean="0"/>
              <a:t/>
            </a:r>
            <a:br>
              <a:rPr lang="en-US" b="0" spc="100" dirty="0" smtClean="0"/>
            </a:br>
            <a:r>
              <a:rPr lang="en-US" b="0" spc="100" dirty="0" smtClean="0"/>
              <a:t>For </a:t>
            </a:r>
            <a:br>
              <a:rPr lang="en-US" b="0" spc="100" dirty="0" smtClean="0"/>
            </a:br>
            <a:r>
              <a:rPr lang="en-US" b="0" spc="100" dirty="0" smtClean="0"/>
              <a:t>School Librarians</a:t>
            </a:r>
            <a:r>
              <a:rPr lang="en-US" sz="3200" b="0" spc="100" dirty="0" smtClean="0"/>
              <a:t/>
            </a:r>
            <a:br>
              <a:rPr lang="en-US" sz="3200" b="0" spc="100" dirty="0" smtClean="0"/>
            </a:br>
            <a:r>
              <a:rPr lang="en-US" b="0" dirty="0" smtClean="0"/>
              <a:t/>
            </a:r>
            <a:br>
              <a:rPr lang="en-US" b="0" dirty="0" smtClean="0"/>
            </a:br>
            <a:r>
              <a:rPr lang="en-US" sz="2800" b="0" dirty="0" smtClean="0"/>
              <a:t>Red Clay Consolidated School District</a:t>
            </a:r>
            <a:endParaRPr lang="en-US" b="0" dirty="0"/>
          </a:p>
        </p:txBody>
      </p:sp>
      <p:sp>
        <p:nvSpPr>
          <p:cNvPr id="5" name="Subtitle 4"/>
          <p:cNvSpPr>
            <a:spLocks noGrp="1"/>
          </p:cNvSpPr>
          <p:nvPr>
            <p:ph type="subTitle" idx="1"/>
          </p:nvPr>
        </p:nvSpPr>
        <p:spPr>
          <a:xfrm>
            <a:off x="1021030" y="5913912"/>
            <a:ext cx="5344144" cy="789707"/>
          </a:xfrm>
        </p:spPr>
        <p:txBody>
          <a:bodyPr/>
          <a:lstStyle/>
          <a:p>
            <a:pPr algn="l">
              <a:spcBef>
                <a:spcPts val="800"/>
              </a:spcBef>
            </a:pPr>
            <a:r>
              <a:rPr lang="en-US" sz="1100" dirty="0" smtClean="0"/>
              <a:t>Denise </a:t>
            </a:r>
            <a:r>
              <a:rPr lang="en-US" sz="1100" dirty="0" smtClean="0"/>
              <a:t>DiSabatino Allen, dallen@doe.k12.de.us </a:t>
            </a:r>
          </a:p>
          <a:p>
            <a:pPr algn="l">
              <a:spcBef>
                <a:spcPts val="200"/>
              </a:spcBef>
            </a:pPr>
            <a:r>
              <a:rPr lang="en-US" sz="1100" dirty="0" smtClean="0"/>
              <a:t>Education Associate, Library/Media/Technology-ELA</a:t>
            </a:r>
          </a:p>
          <a:p>
            <a:pPr algn="l">
              <a:spcBef>
                <a:spcPts val="200"/>
              </a:spcBef>
            </a:pPr>
            <a:r>
              <a:rPr lang="en-US" sz="1100" dirty="0" smtClean="0"/>
              <a:t>August 22, 2012 </a:t>
            </a:r>
            <a:r>
              <a:rPr lang="en-US" sz="1400" dirty="0" smtClean="0"/>
              <a:t> </a:t>
            </a:r>
          </a:p>
        </p:txBody>
      </p:sp>
      <p:pic>
        <p:nvPicPr>
          <p:cNvPr id="6" name="Picture 5"/>
          <p:cNvPicPr/>
          <p:nvPr/>
        </p:nvPicPr>
        <p:blipFill>
          <a:blip r:embed="rId2" cstate="print"/>
          <a:srcRect/>
          <a:stretch>
            <a:fillRect/>
          </a:stretch>
        </p:blipFill>
        <p:spPr bwMode="auto">
          <a:xfrm>
            <a:off x="3016333" y="83125"/>
            <a:ext cx="2671948" cy="144879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Shifts Identified by David Coleman and Susan Pimentel, J.D.</a:t>
            </a:r>
            <a:endParaRPr lang="en-US" dirty="0"/>
          </a:p>
        </p:txBody>
      </p:sp>
      <p:graphicFrame>
        <p:nvGraphicFramePr>
          <p:cNvPr id="4" name="Content Placeholder 3"/>
          <p:cNvGraphicFramePr>
            <a:graphicFrameLocks noGrp="1"/>
          </p:cNvGraphicFramePr>
          <p:nvPr>
            <p:ph idx="1"/>
          </p:nvPr>
        </p:nvGraphicFramePr>
        <p:xfrm>
          <a:off x="1028700" y="1330035"/>
          <a:ext cx="7696200" cy="5248897"/>
        </p:xfrm>
        <a:graphic>
          <a:graphicData uri="http://schemas.openxmlformats.org/drawingml/2006/table">
            <a:tbl>
              <a:tblPr firstRow="1" bandRow="1">
                <a:tableStyleId>{5C22544A-7EE6-4342-B048-85BDC9FD1C3A}</a:tableStyleId>
              </a:tblPr>
              <a:tblGrid>
                <a:gridCol w="3429000"/>
                <a:gridCol w="2057400"/>
                <a:gridCol w="2209800"/>
              </a:tblGrid>
              <a:tr h="845861">
                <a:tc>
                  <a:txBody>
                    <a:bodyPr/>
                    <a:lstStyle/>
                    <a:p>
                      <a:pPr algn="ctr"/>
                      <a:r>
                        <a:rPr lang="en-US" sz="1600" dirty="0" smtClean="0"/>
                        <a:t>Shift</a:t>
                      </a:r>
                      <a:endParaRPr lang="en-US" sz="1600" dirty="0"/>
                    </a:p>
                  </a:txBody>
                  <a:tcPr anchor="b">
                    <a:solidFill>
                      <a:schemeClr val="accent2"/>
                    </a:solidFill>
                  </a:tcPr>
                </a:tc>
                <a:tc>
                  <a:txBody>
                    <a:bodyPr/>
                    <a:lstStyle/>
                    <a:p>
                      <a:pPr algn="ctr"/>
                      <a:r>
                        <a:rPr lang="en-US" sz="1600" dirty="0" smtClean="0"/>
                        <a:t>Rationale for Shift</a:t>
                      </a:r>
                      <a:endParaRPr lang="en-US" sz="1600" dirty="0"/>
                    </a:p>
                  </a:txBody>
                  <a:tcPr anchor="b">
                    <a:solidFill>
                      <a:schemeClr val="accent2"/>
                    </a:solidFill>
                  </a:tcPr>
                </a:tc>
                <a:tc>
                  <a:txBody>
                    <a:bodyPr/>
                    <a:lstStyle/>
                    <a:p>
                      <a:pPr algn="ctr"/>
                      <a:r>
                        <a:rPr lang="en-US" sz="1600" dirty="0" smtClean="0"/>
                        <a:t>How to Address the Shift Instructionally</a:t>
                      </a:r>
                      <a:endParaRPr lang="en-US" sz="1600" dirty="0"/>
                    </a:p>
                  </a:txBody>
                  <a:tcPr anchor="b">
                    <a:solidFill>
                      <a:schemeClr val="accent2"/>
                    </a:solidFill>
                  </a:tcPr>
                </a:tc>
              </a:tr>
              <a:tr h="550380">
                <a:tc>
                  <a:txBody>
                    <a:bodyPr/>
                    <a:lstStyle/>
                    <a:p>
                      <a:r>
                        <a:rPr lang="en-US" sz="1600" dirty="0" smtClean="0">
                          <a:solidFill>
                            <a:srgbClr val="000099"/>
                          </a:solidFill>
                        </a:rPr>
                        <a:t>1. </a:t>
                      </a:r>
                      <a:r>
                        <a:rPr lang="en-US" sz="1600" b="1" dirty="0" smtClean="0">
                          <a:solidFill>
                            <a:srgbClr val="000099"/>
                          </a:solidFill>
                        </a:rPr>
                        <a:t>Text Complexity </a:t>
                      </a:r>
                    </a:p>
                  </a:txBody>
                  <a:tcPr anchor="ctr">
                    <a:solidFill>
                      <a:srgbClr val="6699FF"/>
                    </a:solidFill>
                  </a:tcPr>
                </a:tc>
                <a:tc>
                  <a:txBody>
                    <a:bodyPr/>
                    <a:lstStyle/>
                    <a:p>
                      <a:endParaRPr lang="en-US" sz="1600" dirty="0"/>
                    </a:p>
                  </a:txBody>
                  <a:tcPr anchor="ctr">
                    <a:solidFill>
                      <a:srgbClr val="6699FF"/>
                    </a:solidFill>
                  </a:tcPr>
                </a:tc>
                <a:tc>
                  <a:txBody>
                    <a:bodyPr/>
                    <a:lstStyle/>
                    <a:p>
                      <a:endParaRPr lang="en-US" sz="1600" dirty="0"/>
                    </a:p>
                  </a:txBody>
                  <a:tcPr anchor="ctr">
                    <a:solidFill>
                      <a:srgbClr val="6699FF"/>
                    </a:solidFill>
                  </a:tcPr>
                </a:tc>
              </a:tr>
              <a:tr h="550380">
                <a:tc>
                  <a:txBody>
                    <a:bodyPr/>
                    <a:lstStyle/>
                    <a:p>
                      <a:r>
                        <a:rPr lang="en-US" sz="1600" dirty="0" smtClean="0">
                          <a:solidFill>
                            <a:srgbClr val="000099"/>
                          </a:solidFill>
                        </a:rPr>
                        <a:t>2.  </a:t>
                      </a:r>
                      <a:r>
                        <a:rPr lang="en-US" sz="1600" b="1" dirty="0" smtClean="0">
                          <a:solidFill>
                            <a:srgbClr val="000099"/>
                          </a:solidFill>
                        </a:rPr>
                        <a:t>Analyze, Infer, Give Evidence</a:t>
                      </a:r>
                      <a:endParaRPr lang="en-US" sz="1600" b="1" dirty="0">
                        <a:solidFill>
                          <a:srgbClr val="000099"/>
                        </a:solidFill>
                      </a:endParaRPr>
                    </a:p>
                  </a:txBody>
                  <a:tcPr anchor="ctr">
                    <a:solidFill>
                      <a:srgbClr val="99CCFF"/>
                    </a:solidFill>
                  </a:tcPr>
                </a:tc>
                <a:tc>
                  <a:txBody>
                    <a:bodyPr/>
                    <a:lstStyle/>
                    <a:p>
                      <a:endParaRPr lang="en-US" sz="1600" dirty="0"/>
                    </a:p>
                  </a:txBody>
                  <a:tcPr anchor="ctr">
                    <a:solidFill>
                      <a:srgbClr val="99CCFF"/>
                    </a:solidFill>
                  </a:tcPr>
                </a:tc>
                <a:tc>
                  <a:txBody>
                    <a:bodyPr/>
                    <a:lstStyle/>
                    <a:p>
                      <a:endParaRPr lang="en-US" sz="1600" dirty="0"/>
                    </a:p>
                  </a:txBody>
                  <a:tcPr anchor="ctr">
                    <a:solidFill>
                      <a:srgbClr val="99CCFF"/>
                    </a:solidFill>
                  </a:tcPr>
                </a:tc>
              </a:tr>
              <a:tr h="550380">
                <a:tc>
                  <a:txBody>
                    <a:bodyPr/>
                    <a:lstStyle/>
                    <a:p>
                      <a:pPr marL="342900" indent="-342900">
                        <a:buNone/>
                      </a:pPr>
                      <a:r>
                        <a:rPr lang="en-US" sz="1600" b="0" dirty="0" smtClean="0">
                          <a:solidFill>
                            <a:srgbClr val="000099"/>
                          </a:solidFill>
                        </a:rPr>
                        <a:t>3.  </a:t>
                      </a:r>
                      <a:r>
                        <a:rPr lang="en-US" sz="1600" b="1" dirty="0" smtClean="0">
                          <a:solidFill>
                            <a:srgbClr val="000099"/>
                          </a:solidFill>
                        </a:rPr>
                        <a:t>Writing</a:t>
                      </a:r>
                      <a:r>
                        <a:rPr lang="en-US" sz="1600" b="1" baseline="0" dirty="0" smtClean="0">
                          <a:solidFill>
                            <a:srgbClr val="000099"/>
                          </a:solidFill>
                        </a:rPr>
                        <a:t> to Sources</a:t>
                      </a:r>
                      <a:endParaRPr lang="en-US" sz="1600" b="1" dirty="0">
                        <a:solidFill>
                          <a:srgbClr val="000099"/>
                        </a:solidFill>
                      </a:endParaRPr>
                    </a:p>
                  </a:txBody>
                  <a:tcPr anchor="ctr">
                    <a:solidFill>
                      <a:srgbClr val="6699FF"/>
                    </a:solidFill>
                  </a:tcPr>
                </a:tc>
                <a:tc>
                  <a:txBody>
                    <a:bodyPr/>
                    <a:lstStyle/>
                    <a:p>
                      <a:endParaRPr lang="en-US" sz="1600" dirty="0"/>
                    </a:p>
                  </a:txBody>
                  <a:tcPr anchor="ctr">
                    <a:solidFill>
                      <a:srgbClr val="6699FF"/>
                    </a:solidFill>
                  </a:tcPr>
                </a:tc>
                <a:tc>
                  <a:txBody>
                    <a:bodyPr/>
                    <a:lstStyle/>
                    <a:p>
                      <a:endParaRPr lang="en-US" sz="1600" dirty="0"/>
                    </a:p>
                  </a:txBody>
                  <a:tcPr anchor="ctr">
                    <a:solidFill>
                      <a:srgbClr val="6699FF"/>
                    </a:solidFill>
                  </a:tcPr>
                </a:tc>
              </a:tr>
              <a:tr h="1100758">
                <a:tc>
                  <a:txBody>
                    <a:bodyPr/>
                    <a:lstStyle/>
                    <a:p>
                      <a:pPr marL="342900" indent="-342900">
                        <a:buNone/>
                      </a:pPr>
                      <a:r>
                        <a:rPr lang="en-US" sz="1600" b="0" dirty="0" smtClean="0">
                          <a:solidFill>
                            <a:srgbClr val="000099"/>
                          </a:solidFill>
                        </a:rPr>
                        <a:t>4. </a:t>
                      </a:r>
                      <a:r>
                        <a:rPr lang="en-US" sz="1600" b="1" dirty="0" smtClean="0">
                          <a:solidFill>
                            <a:srgbClr val="000099"/>
                          </a:solidFill>
                        </a:rPr>
                        <a:t>Short, Focused </a:t>
                      </a:r>
                    </a:p>
                    <a:p>
                      <a:pPr marL="342900" indent="-342900">
                        <a:buNone/>
                      </a:pPr>
                      <a:r>
                        <a:rPr lang="en-US" sz="1600" b="1" dirty="0" smtClean="0">
                          <a:solidFill>
                            <a:srgbClr val="000099"/>
                          </a:solidFill>
                        </a:rPr>
                        <a:t>     Research Projects</a:t>
                      </a:r>
                      <a:endParaRPr lang="en-US" sz="1600" b="1" dirty="0">
                        <a:solidFill>
                          <a:srgbClr val="000099"/>
                        </a:solidFill>
                      </a:endParaRPr>
                    </a:p>
                  </a:txBody>
                  <a:tcPr anchor="ctr">
                    <a:solidFill>
                      <a:srgbClr val="99CCFF"/>
                    </a:solidFill>
                  </a:tcPr>
                </a:tc>
                <a:tc>
                  <a:txBody>
                    <a:bodyPr/>
                    <a:lstStyle/>
                    <a:p>
                      <a:endParaRPr lang="en-US" sz="1600" dirty="0"/>
                    </a:p>
                  </a:txBody>
                  <a:tcPr anchor="ctr">
                    <a:solidFill>
                      <a:srgbClr val="99CCFF"/>
                    </a:solidFill>
                  </a:tcPr>
                </a:tc>
                <a:tc>
                  <a:txBody>
                    <a:bodyPr/>
                    <a:lstStyle/>
                    <a:p>
                      <a:endParaRPr lang="en-US" sz="1600" dirty="0"/>
                    </a:p>
                  </a:txBody>
                  <a:tcPr anchor="ctr">
                    <a:solidFill>
                      <a:srgbClr val="99CCFF"/>
                    </a:solidFill>
                  </a:tcPr>
                </a:tc>
              </a:tr>
              <a:tr h="1100758">
                <a:tc>
                  <a:txBody>
                    <a:bodyPr/>
                    <a:lstStyle/>
                    <a:p>
                      <a:pPr marL="342900" indent="-342900">
                        <a:buNone/>
                      </a:pPr>
                      <a:r>
                        <a:rPr lang="en-US" sz="1600" b="0" dirty="0" smtClean="0">
                          <a:solidFill>
                            <a:srgbClr val="000099"/>
                          </a:solidFill>
                        </a:rPr>
                        <a:t>5. </a:t>
                      </a:r>
                      <a:r>
                        <a:rPr lang="en-US" sz="1600" b="1" dirty="0" smtClean="0">
                          <a:solidFill>
                            <a:srgbClr val="000099"/>
                          </a:solidFill>
                        </a:rPr>
                        <a:t>Mastery</a:t>
                      </a:r>
                      <a:r>
                        <a:rPr lang="en-US" sz="1600" b="1" baseline="0" dirty="0" smtClean="0">
                          <a:solidFill>
                            <a:srgbClr val="000099"/>
                          </a:solidFill>
                        </a:rPr>
                        <a:t> of Listening &amp; Speaking</a:t>
                      </a:r>
                      <a:endParaRPr lang="en-US" sz="1600" dirty="0">
                        <a:solidFill>
                          <a:srgbClr val="000099"/>
                        </a:solidFill>
                      </a:endParaRPr>
                    </a:p>
                  </a:txBody>
                  <a:tcPr anchor="ctr">
                    <a:solidFill>
                      <a:srgbClr val="6699FF"/>
                    </a:solidFill>
                  </a:tcPr>
                </a:tc>
                <a:tc>
                  <a:txBody>
                    <a:bodyPr/>
                    <a:lstStyle/>
                    <a:p>
                      <a:endParaRPr lang="en-US" sz="1600" dirty="0"/>
                    </a:p>
                  </a:txBody>
                  <a:tcPr anchor="ctr">
                    <a:solidFill>
                      <a:srgbClr val="6699FF"/>
                    </a:solidFill>
                  </a:tcPr>
                </a:tc>
                <a:tc>
                  <a:txBody>
                    <a:bodyPr/>
                    <a:lstStyle/>
                    <a:p>
                      <a:endParaRPr lang="en-US" sz="1600" dirty="0"/>
                    </a:p>
                  </a:txBody>
                  <a:tcPr anchor="ctr">
                    <a:solidFill>
                      <a:srgbClr val="6699FF"/>
                    </a:solidFill>
                  </a:tcPr>
                </a:tc>
              </a:tr>
              <a:tr h="550380">
                <a:tc>
                  <a:txBody>
                    <a:bodyPr/>
                    <a:lstStyle/>
                    <a:p>
                      <a:r>
                        <a:rPr lang="en-US" sz="1600" dirty="0" smtClean="0">
                          <a:solidFill>
                            <a:srgbClr val="000099"/>
                          </a:solidFill>
                        </a:rPr>
                        <a:t>6. </a:t>
                      </a:r>
                      <a:r>
                        <a:rPr lang="en-US" sz="1600" b="1" dirty="0" smtClean="0">
                          <a:solidFill>
                            <a:srgbClr val="000099"/>
                          </a:solidFill>
                        </a:rPr>
                        <a:t>Academic</a:t>
                      </a:r>
                      <a:r>
                        <a:rPr lang="en-US" sz="1600" b="1" baseline="0" dirty="0" smtClean="0">
                          <a:solidFill>
                            <a:srgbClr val="000099"/>
                          </a:solidFill>
                        </a:rPr>
                        <a:t> Vocabulary</a:t>
                      </a:r>
                      <a:endParaRPr lang="en-US" sz="1600" dirty="0">
                        <a:solidFill>
                          <a:srgbClr val="000099"/>
                        </a:solidFill>
                      </a:endParaRPr>
                    </a:p>
                  </a:txBody>
                  <a:tcPr anchor="ctr">
                    <a:solidFill>
                      <a:srgbClr val="99CCFF"/>
                    </a:solidFill>
                  </a:tcPr>
                </a:tc>
                <a:tc>
                  <a:txBody>
                    <a:bodyPr/>
                    <a:lstStyle/>
                    <a:p>
                      <a:endParaRPr lang="en-US" sz="1600" dirty="0"/>
                    </a:p>
                  </a:txBody>
                  <a:tcPr anchor="ctr">
                    <a:solidFill>
                      <a:srgbClr val="99CCFF"/>
                    </a:solidFill>
                  </a:tcPr>
                </a:tc>
                <a:tc>
                  <a:txBody>
                    <a:bodyPr/>
                    <a:lstStyle/>
                    <a:p>
                      <a:endParaRPr lang="en-US" sz="1600" dirty="0"/>
                    </a:p>
                  </a:txBody>
                  <a:tcPr anchor="ctr">
                    <a:solidFill>
                      <a:srgbClr val="99CCFF"/>
                    </a:solidFill>
                  </a:tcPr>
                </a:tc>
              </a:tr>
            </a:tbl>
          </a:graphicData>
        </a:graphic>
      </p:graphicFrame>
      <p:sp>
        <p:nvSpPr>
          <p:cNvPr id="5" name="Slide Number Placeholder 4"/>
          <p:cNvSpPr>
            <a:spLocks noGrp="1"/>
          </p:cNvSpPr>
          <p:nvPr>
            <p:ph type="sldNum" sz="quarter" idx="10"/>
          </p:nvPr>
        </p:nvSpPr>
        <p:spPr/>
        <p:txBody>
          <a:bodyPr/>
          <a:lstStyle/>
          <a:p>
            <a:fld id="{F523C0FC-297E-43FB-90B5-CE4F312175B2}" type="slidenum">
              <a:rPr lang="en-US" smtClean="0"/>
              <a:pPr/>
              <a:t>9</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Shifts and 6 Shifts</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10</a:t>
            </a:fld>
            <a:endParaRPr lang="en-US" dirty="0"/>
          </a:p>
        </p:txBody>
      </p:sp>
      <p:graphicFrame>
        <p:nvGraphicFramePr>
          <p:cNvPr id="7" name="Content Placeholder 4"/>
          <p:cNvGraphicFramePr>
            <a:graphicFrameLocks noGrp="1"/>
          </p:cNvGraphicFramePr>
          <p:nvPr>
            <p:ph idx="1"/>
          </p:nvPr>
        </p:nvGraphicFramePr>
        <p:xfrm>
          <a:off x="1014103" y="1642011"/>
          <a:ext cx="7239000" cy="4925045"/>
        </p:xfrm>
        <a:graphic>
          <a:graphicData uri="http://schemas.openxmlformats.org/drawingml/2006/table">
            <a:tbl>
              <a:tblPr firstRow="1" bandRow="1">
                <a:tableStyleId>{5C22544A-7EE6-4342-B048-85BDC9FD1C3A}</a:tableStyleId>
              </a:tblPr>
              <a:tblGrid>
                <a:gridCol w="3619500"/>
                <a:gridCol w="3619500"/>
              </a:tblGrid>
              <a:tr h="703577">
                <a:tc>
                  <a:txBody>
                    <a:bodyPr/>
                    <a:lstStyle/>
                    <a:p>
                      <a:pPr algn="ctr"/>
                      <a:r>
                        <a:rPr lang="en-US" sz="3600" dirty="0" smtClean="0"/>
                        <a:t>3</a:t>
                      </a:r>
                      <a:r>
                        <a:rPr lang="en-US" sz="3600" baseline="0" dirty="0" smtClean="0"/>
                        <a:t> Shifts</a:t>
                      </a:r>
                      <a:endParaRPr lang="en-US" sz="3600" dirty="0"/>
                    </a:p>
                  </a:txBody>
                  <a:tcPr>
                    <a:solidFill>
                      <a:srgbClr val="000099"/>
                    </a:solidFill>
                  </a:tcPr>
                </a:tc>
                <a:tc>
                  <a:txBody>
                    <a:bodyPr/>
                    <a:lstStyle/>
                    <a:p>
                      <a:pPr algn="ctr"/>
                      <a:r>
                        <a:rPr lang="en-US" sz="3600" dirty="0" smtClean="0"/>
                        <a:t>6 Shifts</a:t>
                      </a:r>
                      <a:endParaRPr lang="en-US" sz="3600" dirty="0"/>
                    </a:p>
                  </a:txBody>
                  <a:tcPr>
                    <a:solidFill>
                      <a:srgbClr val="000099"/>
                    </a:solidFill>
                  </a:tcPr>
                </a:tc>
              </a:tr>
              <a:tr h="703578">
                <a:tc rowSpan="2">
                  <a:txBody>
                    <a:bodyPr/>
                    <a:lstStyle/>
                    <a:p>
                      <a:r>
                        <a:rPr lang="en-US" sz="1800" kern="1200" baseline="0" dirty="0" smtClean="0">
                          <a:solidFill>
                            <a:srgbClr val="000099"/>
                          </a:solidFill>
                          <a:latin typeface="+mn-lt"/>
                          <a:ea typeface="+mn-ea"/>
                          <a:cs typeface="+mn-cs"/>
                        </a:rPr>
                        <a:t>1.  Building knowledge through content-rich literary nonfiction and informational texts.</a:t>
                      </a:r>
                      <a:endParaRPr lang="en-US" dirty="0">
                        <a:solidFill>
                          <a:srgbClr val="000099"/>
                        </a:solidFill>
                      </a:endParaRPr>
                    </a:p>
                  </a:txBody>
                  <a:tcPr>
                    <a:solidFill>
                      <a:srgbClr val="6699FF"/>
                    </a:solidFill>
                  </a:tcPr>
                </a:tc>
                <a:tc>
                  <a:txBody>
                    <a:bodyPr/>
                    <a:lstStyle/>
                    <a:p>
                      <a:r>
                        <a:rPr lang="en-US" dirty="0" smtClean="0">
                          <a:solidFill>
                            <a:srgbClr val="000099"/>
                          </a:solidFill>
                        </a:rPr>
                        <a:t>PK-5, Balance of informational</a:t>
                      </a:r>
                      <a:r>
                        <a:rPr lang="en-US" baseline="0" dirty="0" smtClean="0">
                          <a:solidFill>
                            <a:srgbClr val="000099"/>
                          </a:solidFill>
                        </a:rPr>
                        <a:t> and literary text</a:t>
                      </a:r>
                      <a:endParaRPr lang="en-US" dirty="0">
                        <a:solidFill>
                          <a:srgbClr val="000099"/>
                        </a:solidFill>
                      </a:endParaRPr>
                    </a:p>
                  </a:txBody>
                  <a:tcPr>
                    <a:solidFill>
                      <a:srgbClr val="6699FF"/>
                    </a:solidFill>
                  </a:tcPr>
                </a:tc>
              </a:tr>
              <a:tr h="703578">
                <a:tc vMerge="1">
                  <a:txBody>
                    <a:bodyPr/>
                    <a:lstStyle/>
                    <a:p>
                      <a:endParaRPr lang="en-US"/>
                    </a:p>
                  </a:txBody>
                  <a:tcPr/>
                </a:tc>
                <a:tc>
                  <a:txBody>
                    <a:bodyPr/>
                    <a:lstStyle/>
                    <a:p>
                      <a:r>
                        <a:rPr lang="en-US" dirty="0" smtClean="0">
                          <a:solidFill>
                            <a:srgbClr val="000099"/>
                          </a:solidFill>
                        </a:rPr>
                        <a:t>6-12, Building</a:t>
                      </a:r>
                      <a:r>
                        <a:rPr lang="en-US" baseline="0" dirty="0" smtClean="0">
                          <a:solidFill>
                            <a:srgbClr val="000099"/>
                          </a:solidFill>
                        </a:rPr>
                        <a:t> knowledge in the  disciplines</a:t>
                      </a:r>
                      <a:endParaRPr lang="en-US" dirty="0">
                        <a:solidFill>
                          <a:srgbClr val="000099"/>
                        </a:solidFill>
                      </a:endParaRPr>
                    </a:p>
                  </a:txBody>
                  <a:tcPr>
                    <a:solidFill>
                      <a:srgbClr val="99CCFF"/>
                    </a:solidFill>
                  </a:tcPr>
                </a:tc>
              </a:tr>
              <a:tr h="703578">
                <a:tc rowSpan="2">
                  <a:txBody>
                    <a:bodyPr/>
                    <a:lstStyle/>
                    <a:p>
                      <a:r>
                        <a:rPr lang="en-US" dirty="0" smtClean="0">
                          <a:solidFill>
                            <a:srgbClr val="000099"/>
                          </a:solidFill>
                        </a:rPr>
                        <a:t>2.  </a:t>
                      </a:r>
                      <a:r>
                        <a:rPr lang="en-US" sz="1800" kern="1200" baseline="0" dirty="0" smtClean="0">
                          <a:solidFill>
                            <a:srgbClr val="000099"/>
                          </a:solidFill>
                          <a:latin typeface="+mn-lt"/>
                          <a:ea typeface="+mn-ea"/>
                          <a:cs typeface="+mn-cs"/>
                        </a:rPr>
                        <a:t>Reading and writing grounded in evidence from text.</a:t>
                      </a:r>
                      <a:endParaRPr lang="en-US" dirty="0">
                        <a:solidFill>
                          <a:srgbClr val="000099"/>
                        </a:solidFill>
                      </a:endParaRPr>
                    </a:p>
                  </a:txBody>
                  <a:tcPr>
                    <a:solidFill>
                      <a:srgbClr val="6699FF"/>
                    </a:solidFill>
                  </a:tcPr>
                </a:tc>
                <a:tc>
                  <a:txBody>
                    <a:bodyPr/>
                    <a:lstStyle/>
                    <a:p>
                      <a:r>
                        <a:rPr lang="en-US" dirty="0" smtClean="0">
                          <a:solidFill>
                            <a:srgbClr val="000099"/>
                          </a:solidFill>
                        </a:rPr>
                        <a:t>Text-based</a:t>
                      </a:r>
                      <a:r>
                        <a:rPr lang="en-US" baseline="0" dirty="0" smtClean="0">
                          <a:solidFill>
                            <a:srgbClr val="000099"/>
                          </a:solidFill>
                        </a:rPr>
                        <a:t> answers</a:t>
                      </a:r>
                      <a:endParaRPr lang="en-US" dirty="0">
                        <a:solidFill>
                          <a:srgbClr val="000099"/>
                        </a:solidFill>
                      </a:endParaRPr>
                    </a:p>
                  </a:txBody>
                  <a:tcPr>
                    <a:solidFill>
                      <a:srgbClr val="6699FF"/>
                    </a:solidFill>
                  </a:tcPr>
                </a:tc>
              </a:tr>
              <a:tr h="703578">
                <a:tc vMerge="1">
                  <a:txBody>
                    <a:bodyPr/>
                    <a:lstStyle/>
                    <a:p>
                      <a:endParaRPr lang="en-US"/>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0099"/>
                          </a:solidFill>
                        </a:rPr>
                        <a:t>Writing to/from sources</a:t>
                      </a:r>
                    </a:p>
                    <a:p>
                      <a:endParaRPr lang="en-US" dirty="0">
                        <a:solidFill>
                          <a:srgbClr val="000099"/>
                        </a:solidFill>
                      </a:endParaRPr>
                    </a:p>
                  </a:txBody>
                  <a:tcPr>
                    <a:solidFill>
                      <a:srgbClr val="99CCFF"/>
                    </a:solidFill>
                  </a:tcPr>
                </a:tc>
              </a:tr>
              <a:tr h="703578">
                <a:tc rowSpan="2">
                  <a:txBody>
                    <a:bodyPr/>
                    <a:lstStyle/>
                    <a:p>
                      <a:r>
                        <a:rPr lang="en-US" sz="1800" kern="1200" baseline="0" dirty="0" smtClean="0">
                          <a:solidFill>
                            <a:srgbClr val="000099"/>
                          </a:solidFill>
                          <a:latin typeface="+mn-lt"/>
                          <a:ea typeface="+mn-ea"/>
                          <a:cs typeface="+mn-cs"/>
                        </a:rPr>
                        <a:t>3.  Regular practice with complex text and its academic vocabulary.</a:t>
                      </a:r>
                      <a:endParaRPr lang="en-US" dirty="0">
                        <a:solidFill>
                          <a:srgbClr val="000099"/>
                        </a:solidFill>
                      </a:endParaRPr>
                    </a:p>
                  </a:txBody>
                  <a:tcPr>
                    <a:solidFill>
                      <a:srgbClr val="6699FF"/>
                    </a:solidFill>
                  </a:tcPr>
                </a:tc>
                <a:tc>
                  <a:txBody>
                    <a:bodyPr/>
                    <a:lstStyle/>
                    <a:p>
                      <a:r>
                        <a:rPr lang="en-US" dirty="0" smtClean="0">
                          <a:solidFill>
                            <a:srgbClr val="000099"/>
                          </a:solidFill>
                        </a:rPr>
                        <a:t>Staircase of complexity</a:t>
                      </a:r>
                      <a:endParaRPr lang="en-US" dirty="0">
                        <a:solidFill>
                          <a:srgbClr val="000099"/>
                        </a:solidFill>
                      </a:endParaRPr>
                    </a:p>
                  </a:txBody>
                  <a:tcPr>
                    <a:solidFill>
                      <a:srgbClr val="6699FF"/>
                    </a:solidFill>
                  </a:tcPr>
                </a:tc>
              </a:tr>
              <a:tr h="703578">
                <a:tc vMerge="1">
                  <a:txBody>
                    <a:bodyPr/>
                    <a:lstStyle/>
                    <a:p>
                      <a:endParaRPr lang="en-US"/>
                    </a:p>
                  </a:txBody>
                  <a:tcPr/>
                </a:tc>
                <a:tc>
                  <a:txBody>
                    <a:bodyPr/>
                    <a:lstStyle/>
                    <a:p>
                      <a:r>
                        <a:rPr lang="en-US" dirty="0" smtClean="0">
                          <a:solidFill>
                            <a:srgbClr val="000099"/>
                          </a:solidFill>
                        </a:rPr>
                        <a:t>Academic vocabulary</a:t>
                      </a:r>
                      <a:endParaRPr lang="en-US" dirty="0">
                        <a:solidFill>
                          <a:srgbClr val="000099"/>
                        </a:solidFill>
                      </a:endParaRPr>
                    </a:p>
                  </a:txBody>
                  <a:tcPr>
                    <a:solidFill>
                      <a:srgbClr val="99CCFF"/>
                    </a:solidFill>
                  </a:tcPr>
                </a:tc>
              </a:tr>
            </a:tbl>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213750"/>
            <a:ext cx="7834326" cy="853292"/>
          </a:xfrm>
        </p:spPr>
        <p:txBody>
          <a:bodyPr/>
          <a:lstStyle/>
          <a:p>
            <a:r>
              <a:rPr lang="en-US" dirty="0" smtClean="0"/>
              <a:t>3-2-1 with the Shifts</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11</a:t>
            </a:fld>
            <a:endParaRPr lang="en-US" dirty="0"/>
          </a:p>
        </p:txBody>
      </p:sp>
      <p:sp>
        <p:nvSpPr>
          <p:cNvPr id="8" name="Content Placeholder 2"/>
          <p:cNvSpPr>
            <a:spLocks noGrp="1"/>
          </p:cNvSpPr>
          <p:nvPr>
            <p:ph idx="1"/>
          </p:nvPr>
        </p:nvSpPr>
        <p:spPr>
          <a:xfrm>
            <a:off x="1260764" y="1695203"/>
            <a:ext cx="7051675" cy="3138055"/>
          </a:xfrm>
        </p:spPr>
        <p:txBody>
          <a:bodyPr/>
          <a:lstStyle/>
          <a:p>
            <a:pPr>
              <a:buClr>
                <a:srgbClr val="000099"/>
              </a:buClr>
              <a:buNone/>
            </a:pPr>
            <a:r>
              <a:rPr lang="en-US" sz="2800" dirty="0" smtClean="0"/>
              <a:t>Work with a partner/small group to explore the </a:t>
            </a:r>
            <a:r>
              <a:rPr lang="en-US" sz="2800" i="1" dirty="0" smtClean="0"/>
              <a:t>Delaware Guide to the Shifts in ELA CCSS</a:t>
            </a:r>
            <a:r>
              <a:rPr lang="en-US" sz="2800" dirty="0" smtClean="0"/>
              <a:t>:</a:t>
            </a:r>
          </a:p>
          <a:p>
            <a:pPr>
              <a:buClr>
                <a:srgbClr val="000099"/>
              </a:buClr>
            </a:pPr>
            <a:r>
              <a:rPr lang="en-US" sz="2800" dirty="0" smtClean="0"/>
              <a:t>3 things you discovered</a:t>
            </a:r>
          </a:p>
          <a:p>
            <a:pPr>
              <a:buClr>
                <a:srgbClr val="000099"/>
              </a:buClr>
            </a:pPr>
            <a:r>
              <a:rPr lang="en-US" sz="2800" dirty="0" smtClean="0"/>
              <a:t>2 things that are interesting</a:t>
            </a:r>
          </a:p>
          <a:p>
            <a:pPr>
              <a:buClr>
                <a:srgbClr val="000099"/>
              </a:buClr>
            </a:pPr>
            <a:r>
              <a:rPr lang="en-US" sz="2800" dirty="0" smtClean="0"/>
              <a:t>1 question you may have</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213750"/>
            <a:ext cx="7834326" cy="853292"/>
          </a:xfrm>
        </p:spPr>
        <p:txBody>
          <a:bodyPr/>
          <a:lstStyle/>
          <a:p>
            <a:r>
              <a:rPr lang="en-US" dirty="0" smtClean="0"/>
              <a:t>Shift 1 - PK-5, Balance of Informational and Literary Text</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12</a:t>
            </a:fld>
            <a:endParaRPr lang="en-US" dirty="0"/>
          </a:p>
        </p:txBody>
      </p:sp>
      <p:sp>
        <p:nvSpPr>
          <p:cNvPr id="7" name="Content Placeholder 2"/>
          <p:cNvSpPr>
            <a:spLocks noGrp="1"/>
          </p:cNvSpPr>
          <p:nvPr>
            <p:ph idx="1"/>
          </p:nvPr>
        </p:nvSpPr>
        <p:spPr>
          <a:xfrm>
            <a:off x="1130135" y="1564574"/>
            <a:ext cx="7051675" cy="4114800"/>
          </a:xfrm>
        </p:spPr>
        <p:txBody>
          <a:bodyPr/>
          <a:lstStyle/>
          <a:p>
            <a:pPr>
              <a:buClr>
                <a:srgbClr val="000099"/>
              </a:buClr>
              <a:buFont typeface="Wingdings" pitchFamily="2" charset="2"/>
              <a:buChar char="v"/>
            </a:pPr>
            <a:r>
              <a:rPr lang="en-US" sz="2800" u="sng" dirty="0" smtClean="0"/>
              <a:t>Rationale:  </a:t>
            </a:r>
            <a:r>
              <a:rPr lang="en-US" sz="2800" dirty="0" smtClean="0"/>
              <a:t>Elementary students typically encounter curriculum that is heavily influenced by literary text.</a:t>
            </a:r>
          </a:p>
          <a:p>
            <a:pPr>
              <a:buClr>
                <a:srgbClr val="000099"/>
              </a:buClr>
              <a:buFont typeface="Wingdings" pitchFamily="2" charset="2"/>
              <a:buChar char="v"/>
            </a:pPr>
            <a:r>
              <a:rPr lang="en-US" sz="2800" u="sng" dirty="0" smtClean="0"/>
              <a:t>Implications for Instruction:  </a:t>
            </a:r>
            <a:r>
              <a:rPr lang="en-US" sz="2800" dirty="0" smtClean="0"/>
              <a:t>Elementary students need a balance (50/50); they need to learn the structures of both literary and informational text to deepen comprehension.</a:t>
            </a:r>
            <a:endParaRPr lang="en-US" sz="2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NAEP Frameworks in Reading</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13</a:t>
            </a:fld>
            <a:endParaRPr lang="en-US" dirty="0"/>
          </a:p>
        </p:txBody>
      </p:sp>
      <p:pic>
        <p:nvPicPr>
          <p:cNvPr id="7" name="Picture 2"/>
          <p:cNvPicPr>
            <a:picLocks noChangeAspect="1" noChangeArrowheads="1"/>
          </p:cNvPicPr>
          <p:nvPr/>
        </p:nvPicPr>
        <p:blipFill>
          <a:blip r:embed="rId2" cstate="print"/>
          <a:srcRect/>
          <a:stretch>
            <a:fillRect/>
          </a:stretch>
        </p:blipFill>
        <p:spPr bwMode="auto">
          <a:xfrm>
            <a:off x="917368" y="1341912"/>
            <a:ext cx="7772401" cy="2776467"/>
          </a:xfrm>
          <a:prstGeom prst="rect">
            <a:avLst/>
          </a:prstGeom>
          <a:noFill/>
          <a:ln w="9525">
            <a:noFill/>
            <a:miter lim="800000"/>
            <a:headEnd/>
            <a:tailEnd/>
          </a:ln>
        </p:spPr>
      </p:pic>
      <p:sp>
        <p:nvSpPr>
          <p:cNvPr id="8" name="TextBox 7"/>
          <p:cNvSpPr txBox="1"/>
          <p:nvPr/>
        </p:nvSpPr>
        <p:spPr>
          <a:xfrm>
            <a:off x="890649" y="4124340"/>
            <a:ext cx="7778338" cy="2308324"/>
          </a:xfrm>
          <a:prstGeom prst="rect">
            <a:avLst/>
          </a:prstGeom>
          <a:noFill/>
        </p:spPr>
        <p:txBody>
          <a:bodyPr wrap="square" rtlCol="0">
            <a:spAutoFit/>
          </a:bodyPr>
          <a:lstStyle/>
          <a:p>
            <a:pPr algn="l">
              <a:buNone/>
            </a:pPr>
            <a:r>
              <a:rPr lang="en-US" b="1" dirty="0" smtClean="0">
                <a:solidFill>
                  <a:srgbClr val="000099"/>
                </a:solidFill>
                <a:latin typeface="+mn-lt"/>
              </a:rPr>
              <a:t>The percentages on the table reflect the sum of student reading, not just reading in ELA settings. Teachers of senior English classes, for example, are not required to devote 70 percent of reading to informational texts. Rather, 70 percent of student reading across the grade should be informational.</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308758"/>
            <a:ext cx="7834326" cy="698913"/>
          </a:xfrm>
        </p:spPr>
        <p:txBody>
          <a:bodyPr/>
          <a:lstStyle/>
          <a:p>
            <a:r>
              <a:rPr lang="en-US" dirty="0" smtClean="0"/>
              <a:t>Rise In Non-Fiction Text</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14</a:t>
            </a:fld>
            <a:endParaRPr lang="en-US" dirty="0"/>
          </a:p>
        </p:txBody>
      </p:sp>
      <p:sp>
        <p:nvSpPr>
          <p:cNvPr id="8" name="Content Placeholder 2"/>
          <p:cNvSpPr>
            <a:spLocks noGrp="1"/>
          </p:cNvSpPr>
          <p:nvPr>
            <p:ph idx="1"/>
          </p:nvPr>
        </p:nvSpPr>
        <p:spPr>
          <a:xfrm>
            <a:off x="1092530" y="1447800"/>
            <a:ext cx="7825839" cy="4800600"/>
          </a:xfrm>
        </p:spPr>
        <p:txBody>
          <a:bodyPr/>
          <a:lstStyle/>
          <a:p>
            <a:pPr marL="0">
              <a:spcBef>
                <a:spcPts val="0"/>
              </a:spcBef>
              <a:spcAft>
                <a:spcPts val="0"/>
              </a:spcAft>
            </a:pPr>
            <a:r>
              <a:rPr lang="en-US" sz="2400" dirty="0" smtClean="0"/>
              <a:t>Currently, students in elementary school read  </a:t>
            </a:r>
          </a:p>
          <a:p>
            <a:pPr marL="0">
              <a:spcBef>
                <a:spcPts val="0"/>
              </a:spcBef>
              <a:spcAft>
                <a:spcPts val="0"/>
              </a:spcAft>
              <a:buNone/>
            </a:pPr>
            <a:r>
              <a:rPr lang="en-US" sz="2400" dirty="0" smtClean="0"/>
              <a:t>     70-80% fiction and 20-30% nonfiction. </a:t>
            </a:r>
          </a:p>
          <a:p>
            <a:pPr marL="0">
              <a:spcBef>
                <a:spcPts val="0"/>
              </a:spcBef>
              <a:spcAft>
                <a:spcPts val="0"/>
              </a:spcAft>
              <a:buNone/>
            </a:pPr>
            <a:endParaRPr lang="en-US" sz="1800" dirty="0" smtClean="0"/>
          </a:p>
          <a:p>
            <a:pPr marL="0">
              <a:spcBef>
                <a:spcPts val="0"/>
              </a:spcBef>
              <a:spcAft>
                <a:spcPts val="0"/>
              </a:spcAft>
            </a:pPr>
            <a:r>
              <a:rPr lang="en-US" sz="2400" dirty="0" smtClean="0"/>
              <a:t>This changes to </a:t>
            </a:r>
          </a:p>
          <a:p>
            <a:pPr marL="400050" lvl="1">
              <a:spcBef>
                <a:spcPts val="0"/>
              </a:spcBef>
              <a:spcAft>
                <a:spcPts val="0"/>
              </a:spcAft>
            </a:pPr>
            <a:r>
              <a:rPr lang="en-US" sz="2000" dirty="0" smtClean="0"/>
              <a:t>50% fiction and 50% nonfiction for grades 3-5 </a:t>
            </a:r>
          </a:p>
          <a:p>
            <a:pPr marL="400050" lvl="1">
              <a:spcBef>
                <a:spcPts val="0"/>
              </a:spcBef>
              <a:spcAft>
                <a:spcPts val="0"/>
              </a:spcAft>
            </a:pPr>
            <a:r>
              <a:rPr lang="en-US" sz="2000" dirty="0" smtClean="0"/>
              <a:t>45% fiction and 55% nonfiction for grades 6-8</a:t>
            </a:r>
          </a:p>
          <a:p>
            <a:pPr marL="400050" lvl="1">
              <a:spcBef>
                <a:spcPts val="0"/>
              </a:spcBef>
              <a:spcAft>
                <a:spcPts val="0"/>
              </a:spcAft>
            </a:pPr>
            <a:r>
              <a:rPr lang="en-US" sz="2000" dirty="0" smtClean="0"/>
              <a:t>30% fiction and 70% nonfiction for grades 9-12</a:t>
            </a:r>
          </a:p>
          <a:p>
            <a:pPr marL="400050" lvl="1">
              <a:spcBef>
                <a:spcPts val="0"/>
              </a:spcBef>
              <a:spcAft>
                <a:spcPts val="0"/>
              </a:spcAft>
            </a:pPr>
            <a:endParaRPr lang="en-US" sz="2000" dirty="0" smtClean="0"/>
          </a:p>
          <a:p>
            <a:pPr marL="0">
              <a:spcBef>
                <a:spcPts val="0"/>
              </a:spcBef>
              <a:spcAft>
                <a:spcPts val="0"/>
              </a:spcAft>
            </a:pPr>
            <a:r>
              <a:rPr lang="en-US" sz="2400" dirty="0" smtClean="0"/>
              <a:t>This kind of shift will prepare students in order</a:t>
            </a:r>
          </a:p>
          <a:p>
            <a:pPr marL="0">
              <a:spcBef>
                <a:spcPts val="0"/>
              </a:spcBef>
              <a:spcAft>
                <a:spcPts val="0"/>
              </a:spcAft>
              <a:buNone/>
            </a:pPr>
            <a:r>
              <a:rPr lang="en-US" sz="2400" dirty="0" smtClean="0"/>
              <a:t>     to tackle real world data within the work force.</a:t>
            </a:r>
          </a:p>
          <a:p>
            <a:pPr marL="0">
              <a:spcBef>
                <a:spcPts val="0"/>
              </a:spcBef>
              <a:spcAft>
                <a:spcPts val="0"/>
              </a:spcAft>
              <a:buNone/>
            </a:pPr>
            <a:endParaRPr lang="en-US" sz="2400" dirty="0" smtClean="0"/>
          </a:p>
          <a:p>
            <a:pPr marL="0">
              <a:spcBef>
                <a:spcPts val="0"/>
              </a:spcBef>
              <a:spcAft>
                <a:spcPts val="0"/>
              </a:spcAft>
              <a:buNone/>
            </a:pPr>
            <a:r>
              <a:rPr lang="en-US" sz="2400" dirty="0" smtClean="0"/>
              <a:t>adapted from:</a:t>
            </a:r>
          </a:p>
          <a:p>
            <a:pPr>
              <a:buNone/>
            </a:pPr>
            <a:r>
              <a:rPr lang="en-US" sz="2000" b="1" u="sng" dirty="0" smtClean="0">
                <a:hlinkClick r:id="rId2"/>
              </a:rPr>
              <a:t>http://teachcommoncore.wordpress.com/</a:t>
            </a:r>
            <a:r>
              <a:rPr lang="en-US" sz="2000" b="1" dirty="0" smtClean="0"/>
              <a:t> </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308758"/>
            <a:ext cx="7834326" cy="698913"/>
          </a:xfrm>
        </p:spPr>
        <p:txBody>
          <a:bodyPr/>
          <a:lstStyle/>
          <a:p>
            <a:r>
              <a:rPr lang="en-US" sz="2400" dirty="0" smtClean="0"/>
              <a:t>Literary Non-Fiction - In the Common Core, literary nonfiction is considered informational text.</a:t>
            </a:r>
            <a:endParaRPr lang="en-US" sz="2400"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15</a:t>
            </a:fld>
            <a:endParaRPr lang="en-US" dirty="0"/>
          </a:p>
        </p:txBody>
      </p:sp>
      <p:sp>
        <p:nvSpPr>
          <p:cNvPr id="6" name="Content Placeholder 2"/>
          <p:cNvSpPr>
            <a:spLocks noGrp="1"/>
          </p:cNvSpPr>
          <p:nvPr>
            <p:ph idx="1"/>
          </p:nvPr>
        </p:nvSpPr>
        <p:spPr>
          <a:xfrm>
            <a:off x="914400" y="1246909"/>
            <a:ext cx="7992093" cy="5611091"/>
          </a:xfrm>
        </p:spPr>
        <p:txBody>
          <a:bodyPr/>
          <a:lstStyle/>
          <a:p>
            <a:pPr>
              <a:buNone/>
            </a:pPr>
            <a:r>
              <a:rPr lang="en-US" dirty="0" smtClean="0"/>
              <a:t>	</a:t>
            </a:r>
            <a:r>
              <a:rPr lang="en-US" u="sng" dirty="0" smtClean="0"/>
              <a:t>In the Common Core, </a:t>
            </a:r>
          </a:p>
          <a:p>
            <a:pPr>
              <a:buNone/>
            </a:pPr>
            <a:r>
              <a:rPr lang="en-US" dirty="0" smtClean="0"/>
              <a:t>	</a:t>
            </a:r>
            <a:r>
              <a:rPr lang="en-US" u="sng" dirty="0" smtClean="0"/>
              <a:t>literary nonfiction is considered informational text.</a:t>
            </a:r>
          </a:p>
          <a:p>
            <a:pPr>
              <a:buClr>
                <a:srgbClr val="000099"/>
              </a:buClr>
              <a:buFont typeface="Wingdings" pitchFamily="2" charset="2"/>
              <a:buChar char="v"/>
            </a:pPr>
            <a:r>
              <a:rPr lang="en-US" sz="2000" dirty="0" smtClean="0"/>
              <a:t>It includes the subgenres of exposition, argument, and functional text in the form of </a:t>
            </a:r>
          </a:p>
          <a:p>
            <a:pPr lvl="1">
              <a:buClr>
                <a:srgbClr val="000099"/>
              </a:buClr>
            </a:pPr>
            <a:r>
              <a:rPr lang="en-US" sz="2000" dirty="0" smtClean="0"/>
              <a:t>personal essays</a:t>
            </a:r>
          </a:p>
          <a:p>
            <a:pPr lvl="1">
              <a:buClr>
                <a:srgbClr val="000099"/>
              </a:buClr>
            </a:pPr>
            <a:r>
              <a:rPr lang="en-US" sz="2000" dirty="0" smtClean="0"/>
              <a:t>speeches </a:t>
            </a:r>
          </a:p>
          <a:p>
            <a:pPr lvl="1">
              <a:buClr>
                <a:srgbClr val="000099"/>
              </a:buClr>
            </a:pPr>
            <a:r>
              <a:rPr lang="en-US" sz="2000" dirty="0" smtClean="0"/>
              <a:t>opinion pieces</a:t>
            </a:r>
          </a:p>
          <a:p>
            <a:pPr lvl="1">
              <a:buClr>
                <a:srgbClr val="000099"/>
              </a:buClr>
            </a:pPr>
            <a:r>
              <a:rPr lang="en-US" sz="2000" dirty="0" smtClean="0"/>
              <a:t>essays about art or literature</a:t>
            </a:r>
          </a:p>
          <a:p>
            <a:pPr lvl="1">
              <a:buClr>
                <a:srgbClr val="000099"/>
              </a:buClr>
            </a:pPr>
            <a:r>
              <a:rPr lang="en-US" sz="2000" dirty="0" smtClean="0"/>
              <a:t>biographies</a:t>
            </a:r>
          </a:p>
          <a:p>
            <a:pPr lvl="1">
              <a:buClr>
                <a:srgbClr val="000099"/>
              </a:buClr>
            </a:pPr>
            <a:r>
              <a:rPr lang="en-US" sz="2000" dirty="0" smtClean="0"/>
              <a:t>autobiographies</a:t>
            </a:r>
          </a:p>
          <a:p>
            <a:pPr lvl="1">
              <a:buClr>
                <a:srgbClr val="000099"/>
              </a:buClr>
            </a:pPr>
            <a:r>
              <a:rPr lang="en-US" sz="2000" dirty="0" smtClean="0"/>
              <a:t>memoirs </a:t>
            </a:r>
          </a:p>
          <a:p>
            <a:pPr lvl="1">
              <a:buClr>
                <a:srgbClr val="000099"/>
              </a:buClr>
            </a:pPr>
            <a:r>
              <a:rPr lang="en-US" sz="2000" dirty="0" smtClean="0"/>
              <a:t>journalism</a:t>
            </a:r>
          </a:p>
          <a:p>
            <a:pPr lvl="1">
              <a:buClr>
                <a:srgbClr val="000099"/>
              </a:buClr>
            </a:pPr>
            <a:r>
              <a:rPr lang="en-US" sz="2000" dirty="0" smtClean="0"/>
              <a:t>historical, scientific, technical, or economic accounts (including digital sources) written for a broad audience</a:t>
            </a:r>
            <a:r>
              <a:rPr lang="en-US" sz="700" dirty="0" smtClean="0"/>
              <a:t>.                                                                                           </a:t>
            </a:r>
            <a:r>
              <a:rPr lang="en-US" sz="1000" dirty="0" smtClean="0"/>
              <a:t>(pg. 57 CCSS)</a:t>
            </a:r>
            <a:endParaRPr lang="en-US" sz="700" dirty="0" smtClean="0"/>
          </a:p>
          <a:p>
            <a:pPr lvl="1"/>
            <a:endParaRPr lang="en-US" dirty="0" smtClean="0"/>
          </a:p>
          <a:p>
            <a:pPr lvl="1">
              <a:buNone/>
            </a:pP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142504"/>
            <a:ext cx="7834326" cy="948293"/>
          </a:xfrm>
        </p:spPr>
        <p:txBody>
          <a:bodyPr/>
          <a:lstStyle/>
          <a:p>
            <a:r>
              <a:rPr lang="en-US" dirty="0" smtClean="0"/>
              <a:t>Shift 2 – Building Knowledge in the Disciplines</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16</a:t>
            </a:fld>
            <a:endParaRPr lang="en-US" dirty="0"/>
          </a:p>
        </p:txBody>
      </p:sp>
      <p:sp>
        <p:nvSpPr>
          <p:cNvPr id="9" name="Content Placeholder 2"/>
          <p:cNvSpPr>
            <a:spLocks noGrp="1"/>
          </p:cNvSpPr>
          <p:nvPr>
            <p:ph idx="1"/>
          </p:nvPr>
        </p:nvSpPr>
        <p:spPr>
          <a:xfrm>
            <a:off x="973778" y="1576449"/>
            <a:ext cx="7742710" cy="4753100"/>
          </a:xfrm>
        </p:spPr>
        <p:txBody>
          <a:bodyPr/>
          <a:lstStyle/>
          <a:p>
            <a:pPr>
              <a:buClr>
                <a:srgbClr val="000099"/>
              </a:buClr>
              <a:buFont typeface="Wingdings" pitchFamily="2" charset="2"/>
              <a:buChar char="v"/>
            </a:pPr>
            <a:r>
              <a:rPr lang="en-US" sz="3200" u="sng" dirty="0" smtClean="0"/>
              <a:t>Rationale:  </a:t>
            </a:r>
            <a:r>
              <a:rPr lang="en-US" sz="3200" dirty="0" smtClean="0"/>
              <a:t>Literacy needs to be owned by all.  </a:t>
            </a:r>
          </a:p>
          <a:p>
            <a:pPr>
              <a:buClr>
                <a:srgbClr val="000099"/>
              </a:buClr>
              <a:buFont typeface="Wingdings" pitchFamily="2" charset="2"/>
              <a:buChar char="v"/>
            </a:pPr>
            <a:r>
              <a:rPr lang="en-US" sz="3200" u="sng" dirty="0" smtClean="0"/>
              <a:t>Implications for Instruction:  </a:t>
            </a:r>
            <a:r>
              <a:rPr lang="en-US" sz="3200" dirty="0" smtClean="0"/>
              <a:t>Students need an opportunity to read a variety of discipline-specific texts</a:t>
            </a:r>
          </a:p>
          <a:p>
            <a:pPr lvl="1">
              <a:buClr>
                <a:srgbClr val="000099"/>
              </a:buClr>
            </a:pPr>
            <a:r>
              <a:rPr lang="en-US" sz="2800" dirty="0" smtClean="0"/>
              <a:t>Literary Nonfiction and Informational Text for ELA </a:t>
            </a:r>
          </a:p>
          <a:p>
            <a:pPr lvl="1">
              <a:buClr>
                <a:srgbClr val="000099"/>
              </a:buClr>
            </a:pPr>
            <a:r>
              <a:rPr lang="en-US" sz="2800" dirty="0" smtClean="0"/>
              <a:t>Discipline-specific texts across other content areas</a:t>
            </a:r>
            <a:endParaRPr lang="en-US" sz="28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154380"/>
            <a:ext cx="7834326" cy="853292"/>
          </a:xfrm>
        </p:spPr>
        <p:txBody>
          <a:bodyPr/>
          <a:lstStyle/>
          <a:p>
            <a:r>
              <a:rPr lang="en-US" dirty="0" smtClean="0"/>
              <a:t>Shift 3 - Staircase of Complexity</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17</a:t>
            </a:fld>
            <a:endParaRPr lang="en-US" dirty="0"/>
          </a:p>
        </p:txBody>
      </p:sp>
      <p:sp>
        <p:nvSpPr>
          <p:cNvPr id="8" name="Content Placeholder 2"/>
          <p:cNvSpPr>
            <a:spLocks noGrp="1"/>
          </p:cNvSpPr>
          <p:nvPr>
            <p:ph idx="1"/>
          </p:nvPr>
        </p:nvSpPr>
        <p:spPr>
          <a:xfrm>
            <a:off x="1004454" y="1295400"/>
            <a:ext cx="7051675" cy="4876800"/>
          </a:xfrm>
        </p:spPr>
        <p:txBody>
          <a:bodyPr/>
          <a:lstStyle/>
          <a:p>
            <a:pPr>
              <a:buClr>
                <a:srgbClr val="000099"/>
              </a:buClr>
              <a:buFont typeface="Wingdings" pitchFamily="2" charset="2"/>
              <a:buChar char="v"/>
            </a:pPr>
            <a:r>
              <a:rPr lang="en-US" sz="2800" u="sng" dirty="0" smtClean="0"/>
              <a:t>Rationale:</a:t>
            </a:r>
            <a:r>
              <a:rPr lang="en-US" sz="2800" dirty="0" smtClean="0"/>
              <a:t>  All students need to read a range of texts; they need appropriate scaffolding to be able to read closely and analyze challenging text.</a:t>
            </a:r>
          </a:p>
          <a:p>
            <a:pPr>
              <a:buClr>
                <a:srgbClr val="000099"/>
              </a:buClr>
              <a:buFont typeface="Wingdings" pitchFamily="2" charset="2"/>
              <a:buChar char="v"/>
            </a:pPr>
            <a:r>
              <a:rPr lang="en-US" sz="2800" u="sng" dirty="0" smtClean="0"/>
              <a:t>Implications for Instruction:</a:t>
            </a:r>
            <a:r>
              <a:rPr lang="en-US" sz="2800" dirty="0" smtClean="0"/>
              <a:t>  Choose short and extended texts that represent a range.  Teach students how to choose books (independent, challenging, just right).  Model how to read closely and analyze text.  Let students productively struggle.</a:t>
            </a:r>
            <a:endParaRPr lang="en-US" sz="2800" u="sng"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154380"/>
            <a:ext cx="7834326" cy="853292"/>
          </a:xfrm>
        </p:spPr>
        <p:txBody>
          <a:bodyPr/>
          <a:lstStyle/>
          <a:p>
            <a:r>
              <a:rPr lang="en-US" dirty="0" smtClean="0"/>
              <a:t>Lexile Ranges</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18</a:t>
            </a:fld>
            <a:endParaRPr lang="en-US" dirty="0"/>
          </a:p>
        </p:txBody>
      </p:sp>
      <p:graphicFrame>
        <p:nvGraphicFramePr>
          <p:cNvPr id="7" name="Content Placeholder 3"/>
          <p:cNvGraphicFramePr>
            <a:graphicFrameLocks noGrp="1"/>
          </p:cNvGraphicFramePr>
          <p:nvPr>
            <p:ph idx="1"/>
          </p:nvPr>
        </p:nvGraphicFramePr>
        <p:xfrm>
          <a:off x="1053933" y="1550722"/>
          <a:ext cx="7745682" cy="4731322"/>
        </p:xfrm>
        <a:graphic>
          <a:graphicData uri="http://schemas.openxmlformats.org/drawingml/2006/table">
            <a:tbl>
              <a:tblPr/>
              <a:tblGrid>
                <a:gridCol w="2581894"/>
                <a:gridCol w="2581894"/>
                <a:gridCol w="2581894"/>
              </a:tblGrid>
              <a:tr h="903736">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Times New Roman" charset="0"/>
                          <a:cs typeface="Times New Roman" charset="0"/>
                        </a:rPr>
                        <a:t>Text Complexity Grade Band in the Standards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Times New Roman" charset="0"/>
                          <a:cs typeface="Times New Roman" charset="0"/>
                        </a:rPr>
                        <a:t>Old Lexile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0" u="none" strike="noStrike" cap="none" normalizeH="0" baseline="0" dirty="0" smtClean="0">
                          <a:ln>
                            <a:noFill/>
                          </a:ln>
                          <a:solidFill>
                            <a:srgbClr val="FFFFFF"/>
                          </a:solidFill>
                          <a:effectLst/>
                          <a:latin typeface="Times New Roman" charset="0"/>
                          <a:cs typeface="Times New Roman" charset="0"/>
                        </a:rPr>
                        <a:t>Lexile Ranges Aligned to CCR Expectations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000099"/>
                    </a:solidFill>
                  </a:tcPr>
                </a:tc>
              </a:tr>
              <a:tr h="63793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K – 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N/A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N/A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r>
              <a:tr h="63793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2 – 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450 – 725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450 – 790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r>
              <a:tr h="63793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4 – 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645 – 845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770 – 980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r>
              <a:tr h="63793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6 – 8</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860 – 1010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955 – 1155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r>
              <a:tr h="63793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9 – 10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960 – 1115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1080 – 1305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CD5EA"/>
                    </a:solidFill>
                  </a:tcPr>
                </a:tc>
              </a:tr>
              <a:tr h="63793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11 – CCR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1070 – 1220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rgbClr val="000099"/>
                          </a:solidFill>
                          <a:effectLst/>
                          <a:latin typeface="Times New Roman" charset="0"/>
                          <a:cs typeface="Times New Roman" charset="0"/>
                        </a:rPr>
                        <a:t>1215 - 1355</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BF5"/>
                    </a:solid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3" name="Content Placeholder 2"/>
          <p:cNvSpPr>
            <a:spLocks noGrp="1"/>
          </p:cNvSpPr>
          <p:nvPr>
            <p:ph idx="1"/>
          </p:nvPr>
        </p:nvSpPr>
        <p:spPr>
          <a:xfrm>
            <a:off x="990741" y="1297618"/>
            <a:ext cx="7958278" cy="5162558"/>
          </a:xfrm>
        </p:spPr>
        <p:txBody>
          <a:bodyPr/>
          <a:lstStyle/>
          <a:p>
            <a:pPr>
              <a:buClr>
                <a:srgbClr val="000099"/>
              </a:buClr>
              <a:buFont typeface="Wingdings" pitchFamily="2" charset="2"/>
              <a:buChar char="v"/>
            </a:pPr>
            <a:r>
              <a:rPr lang="en-US" sz="2000" dirty="0" smtClean="0"/>
              <a:t>Common Core State Standards Overview</a:t>
            </a:r>
          </a:p>
          <a:p>
            <a:pPr lvl="1">
              <a:buClr>
                <a:srgbClr val="000099"/>
              </a:buClr>
              <a:buFont typeface="Wingdings" pitchFamily="2" charset="2"/>
              <a:buChar char="v"/>
            </a:pPr>
            <a:r>
              <a:rPr lang="en-US" sz="2000" dirty="0" smtClean="0"/>
              <a:t>Informational Standards Progressions Sort</a:t>
            </a:r>
          </a:p>
          <a:p>
            <a:pPr>
              <a:buClr>
                <a:srgbClr val="000099"/>
              </a:buClr>
              <a:buFont typeface="Wingdings" pitchFamily="2" charset="2"/>
              <a:buChar char="v"/>
            </a:pPr>
            <a:r>
              <a:rPr lang="en-US" sz="2000" dirty="0" smtClean="0"/>
              <a:t>Video: The English Language Arts Standards – Key Changes &amp; Their Evidence</a:t>
            </a:r>
          </a:p>
          <a:p>
            <a:pPr>
              <a:buClr>
                <a:srgbClr val="000099"/>
              </a:buClr>
              <a:buFont typeface="Wingdings" pitchFamily="2" charset="2"/>
              <a:buChar char="v"/>
            </a:pPr>
            <a:r>
              <a:rPr lang="en-US" sz="2000" dirty="0" smtClean="0"/>
              <a:t>The Six Shifts</a:t>
            </a:r>
          </a:p>
          <a:p>
            <a:pPr lvl="1">
              <a:buClr>
                <a:srgbClr val="000099"/>
              </a:buClr>
              <a:buFont typeface="Wingdings" pitchFamily="2" charset="2"/>
              <a:buChar char="v"/>
            </a:pPr>
            <a:r>
              <a:rPr lang="en-US" sz="2000" dirty="0" smtClean="0"/>
              <a:t>3-2-1 with the Shifts Activity</a:t>
            </a:r>
          </a:p>
          <a:p>
            <a:pPr>
              <a:buClr>
                <a:srgbClr val="000099"/>
              </a:buClr>
              <a:buFont typeface="Wingdings" pitchFamily="2" charset="2"/>
              <a:buChar char="v"/>
            </a:pPr>
            <a:r>
              <a:rPr lang="en-US" sz="2000" dirty="0" smtClean="0"/>
              <a:t>Reading Structures and Strategies</a:t>
            </a:r>
          </a:p>
          <a:p>
            <a:pPr>
              <a:buClr>
                <a:srgbClr val="000099"/>
              </a:buClr>
              <a:buFont typeface="Wingdings" pitchFamily="2" charset="2"/>
              <a:buChar char="v"/>
            </a:pPr>
            <a:r>
              <a:rPr lang="en-US" sz="2000" dirty="0" smtClean="0"/>
              <a:t>Unpacking The Standards – Literacy Concept Organizers</a:t>
            </a:r>
          </a:p>
          <a:p>
            <a:pPr>
              <a:buClr>
                <a:srgbClr val="000099"/>
              </a:buClr>
              <a:buFont typeface="Wingdings" pitchFamily="2" charset="2"/>
              <a:buChar char="v"/>
            </a:pPr>
            <a:r>
              <a:rPr lang="en-US" sz="2000" dirty="0" smtClean="0"/>
              <a:t>The Writing Standards</a:t>
            </a:r>
          </a:p>
          <a:p>
            <a:pPr lvl="1">
              <a:buClr>
                <a:srgbClr val="000099"/>
              </a:buClr>
              <a:buFont typeface="Wingdings" pitchFamily="2" charset="2"/>
              <a:buChar char="v"/>
            </a:pPr>
            <a:r>
              <a:rPr lang="en-US" sz="2000" dirty="0" smtClean="0"/>
              <a:t>Writing Standards Progression Sort</a:t>
            </a:r>
          </a:p>
          <a:p>
            <a:pPr lvl="1">
              <a:buClr>
                <a:srgbClr val="000099"/>
              </a:buClr>
              <a:buFont typeface="Wingdings" pitchFamily="2" charset="2"/>
              <a:buChar char="v"/>
            </a:pPr>
            <a:r>
              <a:rPr lang="en-US" sz="2000" dirty="0" smtClean="0"/>
              <a:t>Overview of Writing Traits/Discourse</a:t>
            </a:r>
          </a:p>
          <a:p>
            <a:pPr>
              <a:buClr>
                <a:srgbClr val="000099"/>
              </a:buClr>
              <a:buFont typeface="Wingdings" pitchFamily="2" charset="2"/>
              <a:buChar char="v"/>
            </a:pPr>
            <a:r>
              <a:rPr lang="en-US" sz="2000" dirty="0" smtClean="0"/>
              <a:t>Common Core State Standards Website</a:t>
            </a:r>
          </a:p>
          <a:p>
            <a:pPr>
              <a:buClr>
                <a:srgbClr val="000099"/>
              </a:buClr>
              <a:buFont typeface="Wingdings" pitchFamily="2" charset="2"/>
              <a:buChar char="v"/>
            </a:pPr>
            <a:r>
              <a:rPr lang="en-US" sz="2000" dirty="0" smtClean="0"/>
              <a:t>DPAS II Component V for School Librarians</a:t>
            </a:r>
          </a:p>
          <a:p>
            <a:pPr>
              <a:buClr>
                <a:srgbClr val="000099"/>
              </a:buClr>
              <a:buFont typeface="Wingdings" pitchFamily="2" charset="2"/>
              <a:buChar char="v"/>
            </a:pPr>
            <a:r>
              <a:rPr lang="en-US" sz="2000" dirty="0" smtClean="0"/>
              <a:t>Exit Ticket</a:t>
            </a:r>
          </a:p>
        </p:txBody>
      </p:sp>
      <p:sp>
        <p:nvSpPr>
          <p:cNvPr id="6" name="Slide Number Placeholder 5"/>
          <p:cNvSpPr>
            <a:spLocks noGrp="1"/>
          </p:cNvSpPr>
          <p:nvPr>
            <p:ph type="sldNum" sz="quarter" idx="10"/>
          </p:nvPr>
        </p:nvSpPr>
        <p:spPr/>
        <p:txBody>
          <a:bodyPr/>
          <a:lstStyle/>
          <a:p>
            <a:pPr>
              <a:defRPr/>
            </a:pPr>
            <a:fld id="{F523C0FC-297E-43FB-90B5-CE4F312175B2}" type="slidenum">
              <a:rPr lang="en-US" smtClean="0"/>
              <a:pPr>
                <a:defRPr/>
              </a:pPr>
              <a:t>1</a:t>
            </a:fld>
            <a:endParaRPr lang="en-US" dirty="0"/>
          </a:p>
        </p:txBody>
      </p:sp>
      <p:pic>
        <p:nvPicPr>
          <p:cNvPr id="5" name="Picture 4"/>
          <p:cNvPicPr/>
          <p:nvPr/>
        </p:nvPicPr>
        <p:blipFill>
          <a:blip r:embed="rId2" cstate="print"/>
          <a:srcRect/>
          <a:stretch>
            <a:fillRect/>
          </a:stretch>
        </p:blipFill>
        <p:spPr bwMode="auto">
          <a:xfrm>
            <a:off x="3016333" y="83125"/>
            <a:ext cx="1377537" cy="102128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154380"/>
            <a:ext cx="7834326" cy="853292"/>
          </a:xfrm>
        </p:spPr>
        <p:txBody>
          <a:bodyPr/>
          <a:lstStyle/>
          <a:p>
            <a:r>
              <a:rPr lang="en-US" dirty="0" smtClean="0"/>
              <a:t>Shift 4 – Text-Based Answer</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19</a:t>
            </a:fld>
            <a:endParaRPr lang="en-US" dirty="0"/>
          </a:p>
        </p:txBody>
      </p:sp>
      <p:sp>
        <p:nvSpPr>
          <p:cNvPr id="8" name="Content Placeholder 2"/>
          <p:cNvSpPr>
            <a:spLocks noGrp="1"/>
          </p:cNvSpPr>
          <p:nvPr>
            <p:ph idx="1"/>
          </p:nvPr>
        </p:nvSpPr>
        <p:spPr>
          <a:xfrm>
            <a:off x="1070759" y="1552698"/>
            <a:ext cx="7051675" cy="4114800"/>
          </a:xfrm>
        </p:spPr>
        <p:txBody>
          <a:bodyPr/>
          <a:lstStyle/>
          <a:p>
            <a:pPr>
              <a:buClr>
                <a:srgbClr val="000099"/>
              </a:buClr>
              <a:buFont typeface="Wingdings" pitchFamily="2" charset="2"/>
              <a:buChar char="v"/>
            </a:pPr>
            <a:r>
              <a:rPr lang="en-US" sz="2800" u="sng" dirty="0" smtClean="0"/>
              <a:t>Rationale</a:t>
            </a:r>
            <a:r>
              <a:rPr lang="en-US" sz="2800" dirty="0" smtClean="0"/>
              <a:t>:  Students need to discuss/ answer text-dependent questions – not text-inspired or “cookie cutter” </a:t>
            </a:r>
          </a:p>
          <a:p>
            <a:pPr>
              <a:buClr>
                <a:srgbClr val="000099"/>
              </a:buClr>
              <a:buFont typeface="Wingdings" pitchFamily="2" charset="2"/>
              <a:buChar char="v"/>
            </a:pPr>
            <a:r>
              <a:rPr lang="en-US" sz="2800" u="sng" dirty="0" smtClean="0"/>
              <a:t>Implications for Instruction</a:t>
            </a:r>
            <a:r>
              <a:rPr lang="en-US" sz="2800" dirty="0" smtClean="0"/>
              <a:t>:  Teachers need to ask text-based questions and teach students how to refer back to the text to gather evidence.  Encourage students to use text-dependent questions during discussions.</a:t>
            </a:r>
            <a:endParaRPr lang="en-US" sz="2800" u="sng"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154380"/>
            <a:ext cx="7834326" cy="853292"/>
          </a:xfrm>
        </p:spPr>
        <p:txBody>
          <a:bodyPr/>
          <a:lstStyle/>
          <a:p>
            <a:r>
              <a:rPr lang="en-US" dirty="0" smtClean="0"/>
              <a:t>Shift 5 – Writing From Sources</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20</a:t>
            </a:fld>
            <a:endParaRPr lang="en-US" dirty="0"/>
          </a:p>
        </p:txBody>
      </p:sp>
      <p:sp>
        <p:nvSpPr>
          <p:cNvPr id="8" name="Content Placeholder 2"/>
          <p:cNvSpPr>
            <a:spLocks noGrp="1"/>
          </p:cNvSpPr>
          <p:nvPr>
            <p:ph idx="1"/>
          </p:nvPr>
        </p:nvSpPr>
        <p:spPr>
          <a:xfrm>
            <a:off x="1011382" y="1493322"/>
            <a:ext cx="7051675" cy="4114800"/>
          </a:xfrm>
        </p:spPr>
        <p:txBody>
          <a:bodyPr/>
          <a:lstStyle/>
          <a:p>
            <a:pPr>
              <a:buClr>
                <a:srgbClr val="000099"/>
              </a:buClr>
              <a:buFont typeface="Wingdings" pitchFamily="2" charset="2"/>
              <a:buChar char="v"/>
            </a:pPr>
            <a:r>
              <a:rPr lang="en-US" sz="2800" u="sng" dirty="0" smtClean="0"/>
              <a:t>Rationale</a:t>
            </a:r>
            <a:r>
              <a:rPr lang="en-US" sz="2800" dirty="0" smtClean="0"/>
              <a:t>:  Students need to learn how to gather evidence to marshal an argument, using multiple sources.</a:t>
            </a:r>
          </a:p>
          <a:p>
            <a:pPr>
              <a:buClr>
                <a:srgbClr val="000099"/>
              </a:buClr>
              <a:buFont typeface="Wingdings" pitchFamily="2" charset="2"/>
              <a:buChar char="v"/>
            </a:pPr>
            <a:r>
              <a:rPr lang="en-US" sz="2800" u="sng" dirty="0" smtClean="0"/>
              <a:t>Implications for Instruction</a:t>
            </a:r>
            <a:r>
              <a:rPr lang="en-US" sz="2800" dirty="0" smtClean="0"/>
              <a:t>:  Students need to do purposeful writing that requires text evidence.  Short, focused research, using multiple texts, needs to be a staple in a unit.</a:t>
            </a:r>
            <a:endParaRPr lang="en-US" sz="2800" u="sng"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154380"/>
            <a:ext cx="7834326" cy="853292"/>
          </a:xfrm>
        </p:spPr>
        <p:txBody>
          <a:bodyPr/>
          <a:lstStyle/>
          <a:p>
            <a:r>
              <a:rPr lang="en-US" dirty="0" smtClean="0"/>
              <a:t>Shift 6 – Academic Vocabulary</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21</a:t>
            </a:fld>
            <a:endParaRPr lang="en-US" dirty="0"/>
          </a:p>
        </p:txBody>
      </p:sp>
      <p:sp>
        <p:nvSpPr>
          <p:cNvPr id="8" name="Content Placeholder 2"/>
          <p:cNvSpPr>
            <a:spLocks noGrp="1"/>
          </p:cNvSpPr>
          <p:nvPr>
            <p:ph idx="1"/>
          </p:nvPr>
        </p:nvSpPr>
        <p:spPr>
          <a:xfrm>
            <a:off x="952005" y="1527959"/>
            <a:ext cx="7051675" cy="4876800"/>
          </a:xfrm>
        </p:spPr>
        <p:txBody>
          <a:bodyPr/>
          <a:lstStyle/>
          <a:p>
            <a:pPr>
              <a:buClr>
                <a:srgbClr val="000099"/>
              </a:buClr>
              <a:buFont typeface="Wingdings" pitchFamily="2" charset="2"/>
              <a:buChar char="v"/>
            </a:pPr>
            <a:r>
              <a:rPr lang="en-US" sz="2800" u="sng" dirty="0" smtClean="0"/>
              <a:t>Rationale</a:t>
            </a:r>
            <a:r>
              <a:rPr lang="en-US" sz="2800" dirty="0" smtClean="0"/>
              <a:t>:  Teachers need to spend more time on academic vocabulary </a:t>
            </a:r>
          </a:p>
          <a:p>
            <a:pPr>
              <a:buClr>
                <a:srgbClr val="000099"/>
              </a:buClr>
              <a:buNone/>
            </a:pPr>
            <a:r>
              <a:rPr lang="en-US" sz="2800" dirty="0" smtClean="0"/>
              <a:t>	(Tier 2).</a:t>
            </a:r>
          </a:p>
          <a:p>
            <a:pPr>
              <a:buClr>
                <a:srgbClr val="000099"/>
              </a:buClr>
              <a:buFont typeface="Wingdings" pitchFamily="2" charset="2"/>
              <a:buChar char="v"/>
            </a:pPr>
            <a:r>
              <a:rPr lang="en-US" sz="2800" u="sng" dirty="0" smtClean="0"/>
              <a:t>Implications for Instruction</a:t>
            </a:r>
            <a:r>
              <a:rPr lang="en-US" sz="2800" dirty="0" smtClean="0"/>
              <a:t>:  Tier 2 vocabulary (or academic vocabulary) exposes students to multi-meaning words that transcend all content areas.  Tier 3 vocabulary is domain or discipline-specific and should be encountered in the content-area classroom in an authentic context.</a:t>
            </a:r>
            <a:endParaRPr lang="en-US" sz="2800" u="sng"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154380"/>
            <a:ext cx="7834326" cy="853292"/>
          </a:xfrm>
        </p:spPr>
        <p:txBody>
          <a:bodyPr/>
          <a:lstStyle/>
          <a:p>
            <a:r>
              <a:rPr lang="en-US" dirty="0" smtClean="0"/>
              <a:t>Three Tiers of Words – Appendix A</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22</a:t>
            </a:fld>
            <a:endParaRPr lang="en-US" dirty="0"/>
          </a:p>
        </p:txBody>
      </p:sp>
      <p:sp>
        <p:nvSpPr>
          <p:cNvPr id="8" name="Content Placeholder 2"/>
          <p:cNvSpPr>
            <a:spLocks noGrp="1"/>
          </p:cNvSpPr>
          <p:nvPr>
            <p:ph idx="1"/>
          </p:nvPr>
        </p:nvSpPr>
        <p:spPr>
          <a:xfrm>
            <a:off x="1106384" y="1302327"/>
            <a:ext cx="7051675" cy="5359730"/>
          </a:xfrm>
        </p:spPr>
        <p:txBody>
          <a:bodyPr/>
          <a:lstStyle/>
          <a:p>
            <a:pPr>
              <a:buClr>
                <a:srgbClr val="000099"/>
              </a:buClr>
              <a:buFont typeface="Wingdings" pitchFamily="2" charset="2"/>
              <a:buChar char="v"/>
            </a:pPr>
            <a:r>
              <a:rPr lang="en-US" sz="2800" u="sng" dirty="0" smtClean="0"/>
              <a:t>Tier One</a:t>
            </a:r>
            <a:r>
              <a:rPr lang="en-US" sz="2800" dirty="0" smtClean="0"/>
              <a:t>:  Words of everyday speech usually learned in early grades, for example: listen and enjoy. </a:t>
            </a:r>
          </a:p>
          <a:p>
            <a:pPr>
              <a:buClr>
                <a:srgbClr val="000099"/>
              </a:buClr>
              <a:buNone/>
            </a:pPr>
            <a:endParaRPr lang="en-US" sz="2800" dirty="0" smtClean="0"/>
          </a:p>
          <a:p>
            <a:pPr>
              <a:buClr>
                <a:srgbClr val="000099"/>
              </a:buClr>
              <a:buFont typeface="Wingdings" pitchFamily="2" charset="2"/>
              <a:buChar char="v"/>
            </a:pPr>
            <a:r>
              <a:rPr lang="en-US" sz="2800" u="sng" dirty="0" smtClean="0"/>
              <a:t>Tier Two</a:t>
            </a:r>
            <a:r>
              <a:rPr lang="en-US" sz="2800" dirty="0" smtClean="0"/>
              <a:t>:  Words that can be found across many types of text, for example: moderately and distinguished. </a:t>
            </a:r>
          </a:p>
          <a:p>
            <a:pPr>
              <a:buClr>
                <a:srgbClr val="000099"/>
              </a:buClr>
              <a:buNone/>
            </a:pPr>
            <a:endParaRPr lang="en-US" sz="2800" dirty="0" smtClean="0"/>
          </a:p>
          <a:p>
            <a:pPr>
              <a:buClr>
                <a:srgbClr val="000099"/>
              </a:buClr>
              <a:buFont typeface="Wingdings" pitchFamily="2" charset="2"/>
              <a:buChar char="v"/>
            </a:pPr>
            <a:r>
              <a:rPr lang="en-US" sz="2800" u="sng" dirty="0" smtClean="0"/>
              <a:t>Tier </a:t>
            </a:r>
            <a:r>
              <a:rPr lang="en-US" sz="2800" dirty="0" smtClean="0"/>
              <a:t>3:  Vocabulary that is domain or discipline-specific, for example: congressional and stratosphere  </a:t>
            </a:r>
            <a:endParaRPr lang="en-US" sz="2800" u="sng"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2387" y="6"/>
            <a:ext cx="7863840" cy="1209556"/>
          </a:xfrm>
        </p:spPr>
        <p:txBody>
          <a:bodyPr/>
          <a:lstStyle/>
          <a:p>
            <a:r>
              <a:rPr lang="en-US" sz="2800" dirty="0" smtClean="0"/>
              <a:t>Reading Structures</a:t>
            </a:r>
            <a:endParaRPr lang="en-US" sz="2800" dirty="0"/>
          </a:p>
        </p:txBody>
      </p:sp>
      <p:sp>
        <p:nvSpPr>
          <p:cNvPr id="6" name="Slide Number Placeholder 5"/>
          <p:cNvSpPr>
            <a:spLocks noGrp="1"/>
          </p:cNvSpPr>
          <p:nvPr>
            <p:ph type="sldNum" sz="quarter" idx="10"/>
          </p:nvPr>
        </p:nvSpPr>
        <p:spPr/>
        <p:txBody>
          <a:bodyPr/>
          <a:lstStyle/>
          <a:p>
            <a:pPr>
              <a:defRPr/>
            </a:pPr>
            <a:fld id="{F523C0FC-297E-43FB-90B5-CE4F312175B2}" type="slidenum">
              <a:rPr lang="en-US" smtClean="0"/>
              <a:pPr>
                <a:defRPr/>
              </a:pPr>
              <a:t>23</a:t>
            </a:fld>
            <a:endParaRPr lang="en-US" dirty="0"/>
          </a:p>
        </p:txBody>
      </p:sp>
      <p:graphicFrame>
        <p:nvGraphicFramePr>
          <p:cNvPr id="7" name="Content Placeholder 3"/>
          <p:cNvGraphicFramePr>
            <a:graphicFrameLocks noGrp="1"/>
          </p:cNvGraphicFramePr>
          <p:nvPr>
            <p:ph idx="1"/>
          </p:nvPr>
        </p:nvGraphicFramePr>
        <p:xfrm>
          <a:off x="1070054" y="1466603"/>
          <a:ext cx="7812688" cy="4648201"/>
        </p:xfrm>
        <a:graphic>
          <a:graphicData uri="http://schemas.openxmlformats.org/drawingml/2006/table">
            <a:tbl>
              <a:tblPr firstRow="1" bandRow="1">
                <a:tableStyleId>{5C22544A-7EE6-4342-B048-85BDC9FD1C3A}</a:tableStyleId>
              </a:tblPr>
              <a:tblGrid>
                <a:gridCol w="3906344"/>
                <a:gridCol w="3906344"/>
              </a:tblGrid>
              <a:tr h="695325">
                <a:tc gridSpan="2">
                  <a:txBody>
                    <a:bodyPr/>
                    <a:lstStyle/>
                    <a:p>
                      <a:pPr algn="ctr"/>
                      <a:r>
                        <a:rPr lang="en-US" dirty="0" smtClean="0"/>
                        <a:t>Structure  (Organization)</a:t>
                      </a:r>
                      <a:endParaRPr lang="en-US" dirty="0"/>
                    </a:p>
                  </a:txBody>
                  <a:tcPr>
                    <a:solidFill>
                      <a:schemeClr val="accent2"/>
                    </a:solidFill>
                  </a:tcPr>
                </a:tc>
                <a:tc hMerge="1">
                  <a:txBody>
                    <a:bodyPr/>
                    <a:lstStyle/>
                    <a:p>
                      <a:endParaRPr lang="en-US" dirty="0"/>
                    </a:p>
                  </a:txBody>
                  <a:tcPr/>
                </a:tc>
              </a:tr>
              <a:tr h="695325">
                <a:tc>
                  <a:txBody>
                    <a:bodyPr/>
                    <a:lstStyle/>
                    <a:p>
                      <a:r>
                        <a:rPr lang="en-US" b="1" dirty="0" smtClean="0">
                          <a:solidFill>
                            <a:srgbClr val="000099"/>
                          </a:solidFill>
                        </a:rPr>
                        <a:t>Literary</a:t>
                      </a:r>
                      <a:endParaRPr lang="en-US" b="1" dirty="0">
                        <a:solidFill>
                          <a:srgbClr val="000099"/>
                        </a:solidFill>
                      </a:endParaRPr>
                    </a:p>
                  </a:txBody>
                  <a:tcPr>
                    <a:solidFill>
                      <a:srgbClr val="6699FF"/>
                    </a:solidFill>
                  </a:tcPr>
                </a:tc>
                <a:tc>
                  <a:txBody>
                    <a:bodyPr/>
                    <a:lstStyle/>
                    <a:p>
                      <a:r>
                        <a:rPr lang="en-US" b="1" dirty="0" smtClean="0">
                          <a:solidFill>
                            <a:srgbClr val="000099"/>
                          </a:solidFill>
                        </a:rPr>
                        <a:t>Informational</a:t>
                      </a:r>
                      <a:endParaRPr lang="en-US" b="1" dirty="0">
                        <a:solidFill>
                          <a:srgbClr val="000099"/>
                        </a:solidFill>
                      </a:endParaRPr>
                    </a:p>
                  </a:txBody>
                  <a:tcPr>
                    <a:solidFill>
                      <a:srgbClr val="6699FF"/>
                    </a:solidFill>
                  </a:tcPr>
                </a:tc>
              </a:tr>
              <a:tr h="3257551">
                <a:tc>
                  <a:txBody>
                    <a:bodyPr/>
                    <a:lstStyle/>
                    <a:p>
                      <a:r>
                        <a:rPr lang="en-US" b="1" dirty="0" smtClean="0">
                          <a:solidFill>
                            <a:srgbClr val="000099"/>
                          </a:solidFill>
                        </a:rPr>
                        <a:t>Story elements:</a:t>
                      </a:r>
                    </a:p>
                    <a:p>
                      <a:pPr lvl="1">
                        <a:buFont typeface="Arial" pitchFamily="34" charset="0"/>
                        <a:buChar char="•"/>
                      </a:pPr>
                      <a:r>
                        <a:rPr lang="en-US" b="1" dirty="0" smtClean="0">
                          <a:solidFill>
                            <a:srgbClr val="000099"/>
                          </a:solidFill>
                        </a:rPr>
                        <a:t>Characters</a:t>
                      </a:r>
                    </a:p>
                    <a:p>
                      <a:pPr lvl="1">
                        <a:buFont typeface="Arial" pitchFamily="34" charset="0"/>
                        <a:buChar char="•"/>
                      </a:pPr>
                      <a:r>
                        <a:rPr lang="en-US" b="1" dirty="0" smtClean="0">
                          <a:solidFill>
                            <a:srgbClr val="000099"/>
                          </a:solidFill>
                        </a:rPr>
                        <a:t>Setting</a:t>
                      </a:r>
                    </a:p>
                    <a:p>
                      <a:pPr lvl="1">
                        <a:buFont typeface="Arial" pitchFamily="34" charset="0"/>
                        <a:buChar char="•"/>
                      </a:pPr>
                      <a:r>
                        <a:rPr lang="en-US" b="1" dirty="0" smtClean="0">
                          <a:solidFill>
                            <a:srgbClr val="000099"/>
                          </a:solidFill>
                        </a:rPr>
                        <a:t>Problem/solution</a:t>
                      </a:r>
                    </a:p>
                    <a:p>
                      <a:pPr lvl="1">
                        <a:buFont typeface="Arial" pitchFamily="34" charset="0"/>
                        <a:buChar char="•"/>
                      </a:pPr>
                      <a:r>
                        <a:rPr lang="en-US" b="1" dirty="0" smtClean="0">
                          <a:solidFill>
                            <a:srgbClr val="000099"/>
                          </a:solidFill>
                        </a:rPr>
                        <a:t>Plot</a:t>
                      </a:r>
                    </a:p>
                    <a:p>
                      <a:pPr>
                        <a:buFont typeface="Arial" pitchFamily="34" charset="0"/>
                        <a:buNone/>
                      </a:pPr>
                      <a:endParaRPr lang="en-US" b="1" dirty="0">
                        <a:solidFill>
                          <a:srgbClr val="000099"/>
                        </a:solidFill>
                      </a:endParaRPr>
                    </a:p>
                  </a:txBody>
                  <a:tcPr>
                    <a:solidFill>
                      <a:srgbClr val="99CCFF"/>
                    </a:solidFill>
                  </a:tcPr>
                </a:tc>
                <a:tc>
                  <a:txBody>
                    <a:bodyPr/>
                    <a:lstStyle/>
                    <a:p>
                      <a:pPr>
                        <a:buFont typeface="Arial" pitchFamily="34" charset="0"/>
                        <a:buChar char="•"/>
                      </a:pPr>
                      <a:r>
                        <a:rPr lang="en-US" b="1" dirty="0" smtClean="0">
                          <a:solidFill>
                            <a:srgbClr val="000099"/>
                          </a:solidFill>
                        </a:rPr>
                        <a:t>Cause</a:t>
                      </a:r>
                      <a:r>
                        <a:rPr lang="en-US" b="1" baseline="0" dirty="0" smtClean="0">
                          <a:solidFill>
                            <a:srgbClr val="000099"/>
                          </a:solidFill>
                        </a:rPr>
                        <a:t> and Effect</a:t>
                      </a:r>
                    </a:p>
                    <a:p>
                      <a:pPr>
                        <a:buFont typeface="Arial" pitchFamily="34" charset="0"/>
                        <a:buChar char="•"/>
                      </a:pPr>
                      <a:r>
                        <a:rPr lang="en-US" b="1" baseline="0" dirty="0" smtClean="0">
                          <a:solidFill>
                            <a:srgbClr val="000099"/>
                          </a:solidFill>
                        </a:rPr>
                        <a:t>Sequence</a:t>
                      </a:r>
                    </a:p>
                    <a:p>
                      <a:pPr>
                        <a:buFont typeface="Arial" pitchFamily="34" charset="0"/>
                        <a:buChar char="•"/>
                      </a:pPr>
                      <a:r>
                        <a:rPr lang="en-US" b="1" baseline="0" dirty="0" smtClean="0">
                          <a:solidFill>
                            <a:srgbClr val="000099"/>
                          </a:solidFill>
                        </a:rPr>
                        <a:t>Problem/Solution</a:t>
                      </a:r>
                    </a:p>
                    <a:p>
                      <a:pPr>
                        <a:buFont typeface="Arial" pitchFamily="34" charset="0"/>
                        <a:buChar char="•"/>
                      </a:pPr>
                      <a:r>
                        <a:rPr lang="en-US" b="1" baseline="0" dirty="0" smtClean="0">
                          <a:solidFill>
                            <a:srgbClr val="000099"/>
                          </a:solidFill>
                        </a:rPr>
                        <a:t>Description</a:t>
                      </a:r>
                    </a:p>
                    <a:p>
                      <a:pPr>
                        <a:buFont typeface="Arial" pitchFamily="34" charset="0"/>
                        <a:buChar char="•"/>
                      </a:pPr>
                      <a:r>
                        <a:rPr lang="en-US" b="1" baseline="0" dirty="0" smtClean="0">
                          <a:solidFill>
                            <a:srgbClr val="000099"/>
                          </a:solidFill>
                        </a:rPr>
                        <a:t>Compare and Contrast</a:t>
                      </a:r>
                      <a:endParaRPr lang="en-US" b="1" dirty="0">
                        <a:solidFill>
                          <a:srgbClr val="000099"/>
                        </a:solidFill>
                      </a:endParaRPr>
                    </a:p>
                  </a:txBody>
                  <a:tcPr>
                    <a:solidFill>
                      <a:srgbClr val="99CCFF"/>
                    </a:solidFill>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2387" y="6"/>
            <a:ext cx="7863840" cy="1209556"/>
          </a:xfrm>
        </p:spPr>
        <p:txBody>
          <a:bodyPr/>
          <a:lstStyle/>
          <a:p>
            <a:r>
              <a:rPr lang="en-US" dirty="0" smtClean="0"/>
              <a:t>Reading Features</a:t>
            </a:r>
            <a:endParaRPr lang="en-US" dirty="0"/>
          </a:p>
        </p:txBody>
      </p:sp>
      <p:sp>
        <p:nvSpPr>
          <p:cNvPr id="6" name="Slide Number Placeholder 5"/>
          <p:cNvSpPr>
            <a:spLocks noGrp="1"/>
          </p:cNvSpPr>
          <p:nvPr>
            <p:ph type="sldNum" sz="quarter" idx="10"/>
          </p:nvPr>
        </p:nvSpPr>
        <p:spPr/>
        <p:txBody>
          <a:bodyPr/>
          <a:lstStyle/>
          <a:p>
            <a:pPr>
              <a:defRPr/>
            </a:pPr>
            <a:fld id="{F523C0FC-297E-43FB-90B5-CE4F312175B2}" type="slidenum">
              <a:rPr lang="en-US" smtClean="0"/>
              <a:pPr>
                <a:defRPr/>
              </a:pPr>
              <a:t>24</a:t>
            </a:fld>
            <a:endParaRPr lang="en-US" dirty="0"/>
          </a:p>
        </p:txBody>
      </p:sp>
      <p:graphicFrame>
        <p:nvGraphicFramePr>
          <p:cNvPr id="7" name="Content Placeholder 3"/>
          <p:cNvGraphicFramePr>
            <a:graphicFrameLocks noGrp="1"/>
          </p:cNvGraphicFramePr>
          <p:nvPr>
            <p:ph idx="1"/>
          </p:nvPr>
        </p:nvGraphicFramePr>
        <p:xfrm>
          <a:off x="1070054" y="1466603"/>
          <a:ext cx="7812688" cy="4648201"/>
        </p:xfrm>
        <a:graphic>
          <a:graphicData uri="http://schemas.openxmlformats.org/drawingml/2006/table">
            <a:tbl>
              <a:tblPr firstRow="1" bandRow="1">
                <a:tableStyleId>{5C22544A-7EE6-4342-B048-85BDC9FD1C3A}</a:tableStyleId>
              </a:tblPr>
              <a:tblGrid>
                <a:gridCol w="3906344"/>
                <a:gridCol w="3906344"/>
              </a:tblGrid>
              <a:tr h="695325">
                <a:tc gridSpan="2">
                  <a:txBody>
                    <a:bodyPr/>
                    <a:lstStyle/>
                    <a:p>
                      <a:pPr algn="ctr"/>
                      <a:r>
                        <a:rPr lang="en-US" dirty="0" smtClean="0"/>
                        <a:t>Text Features</a:t>
                      </a:r>
                      <a:endParaRPr lang="en-US" dirty="0"/>
                    </a:p>
                  </a:txBody>
                  <a:tcPr marL="67496" marR="67496">
                    <a:solidFill>
                      <a:schemeClr val="accent2"/>
                    </a:solidFill>
                  </a:tcPr>
                </a:tc>
                <a:tc hMerge="1">
                  <a:txBody>
                    <a:bodyPr/>
                    <a:lstStyle/>
                    <a:p>
                      <a:pPr algn="ctr"/>
                      <a:endParaRPr lang="en-US" dirty="0"/>
                    </a:p>
                  </a:txBody>
                  <a:tcPr marL="67496" marR="67496"/>
                </a:tc>
              </a:tr>
              <a:tr h="695325">
                <a:tc>
                  <a:txBody>
                    <a:bodyPr/>
                    <a:lstStyle/>
                    <a:p>
                      <a:r>
                        <a:rPr lang="en-US" dirty="0" smtClean="0">
                          <a:solidFill>
                            <a:srgbClr val="000099"/>
                          </a:solidFill>
                        </a:rPr>
                        <a:t>Literary</a:t>
                      </a:r>
                      <a:endParaRPr lang="en-US" dirty="0">
                        <a:solidFill>
                          <a:srgbClr val="000099"/>
                        </a:solidFill>
                      </a:endParaRPr>
                    </a:p>
                  </a:txBody>
                  <a:tcPr marL="67496" marR="67496">
                    <a:solidFill>
                      <a:srgbClr val="6699FF"/>
                    </a:solidFill>
                  </a:tcPr>
                </a:tc>
                <a:tc>
                  <a:txBody>
                    <a:bodyPr/>
                    <a:lstStyle/>
                    <a:p>
                      <a:r>
                        <a:rPr lang="en-US" dirty="0" smtClean="0">
                          <a:solidFill>
                            <a:srgbClr val="000099"/>
                          </a:solidFill>
                        </a:rPr>
                        <a:t>Informational</a:t>
                      </a:r>
                      <a:endParaRPr lang="en-US" dirty="0">
                        <a:solidFill>
                          <a:srgbClr val="000099"/>
                        </a:solidFill>
                      </a:endParaRPr>
                    </a:p>
                  </a:txBody>
                  <a:tcPr marL="67496" marR="67496">
                    <a:solidFill>
                      <a:srgbClr val="6699FF"/>
                    </a:solidFill>
                  </a:tcPr>
                </a:tc>
              </a:tr>
              <a:tr h="3257551">
                <a:tc>
                  <a:txBody>
                    <a:bodyPr/>
                    <a:lstStyle/>
                    <a:p>
                      <a:pPr>
                        <a:buFont typeface="Arial" pitchFamily="34" charset="0"/>
                        <a:buChar char="•"/>
                      </a:pPr>
                      <a:r>
                        <a:rPr lang="en-US" dirty="0" smtClean="0">
                          <a:solidFill>
                            <a:srgbClr val="000099"/>
                          </a:solidFill>
                        </a:rPr>
                        <a:t>Title</a:t>
                      </a:r>
                    </a:p>
                    <a:p>
                      <a:pPr>
                        <a:buFont typeface="Arial" pitchFamily="34" charset="0"/>
                        <a:buChar char="•"/>
                      </a:pPr>
                      <a:r>
                        <a:rPr lang="en-US" dirty="0" smtClean="0">
                          <a:solidFill>
                            <a:srgbClr val="000099"/>
                          </a:solidFill>
                        </a:rPr>
                        <a:t>Chapter</a:t>
                      </a:r>
                      <a:r>
                        <a:rPr lang="en-US" baseline="0" dirty="0" smtClean="0">
                          <a:solidFill>
                            <a:srgbClr val="000099"/>
                          </a:solidFill>
                        </a:rPr>
                        <a:t> Index (for Chapter Books)</a:t>
                      </a:r>
                    </a:p>
                    <a:p>
                      <a:pPr>
                        <a:buFont typeface="Arial" pitchFamily="34" charset="0"/>
                        <a:buChar char="•"/>
                      </a:pPr>
                      <a:r>
                        <a:rPr lang="en-US" baseline="0" dirty="0" smtClean="0">
                          <a:solidFill>
                            <a:srgbClr val="000099"/>
                          </a:solidFill>
                        </a:rPr>
                        <a:t>Illustrations</a:t>
                      </a:r>
                    </a:p>
                    <a:p>
                      <a:pPr>
                        <a:buFont typeface="Arial" pitchFamily="34" charset="0"/>
                        <a:buChar char="•"/>
                      </a:pPr>
                      <a:r>
                        <a:rPr lang="en-US" baseline="0" dirty="0" smtClean="0">
                          <a:solidFill>
                            <a:srgbClr val="000099"/>
                          </a:solidFill>
                        </a:rPr>
                        <a:t>Bold Print</a:t>
                      </a:r>
                    </a:p>
                    <a:p>
                      <a:pPr>
                        <a:buFont typeface="Arial" pitchFamily="34" charset="0"/>
                        <a:buChar char="•"/>
                      </a:pPr>
                      <a:r>
                        <a:rPr lang="en-US" baseline="0" dirty="0" smtClean="0">
                          <a:solidFill>
                            <a:srgbClr val="000099"/>
                          </a:solidFill>
                        </a:rPr>
                        <a:t>Continuous Text</a:t>
                      </a:r>
                    </a:p>
                    <a:p>
                      <a:pPr>
                        <a:buFont typeface="Arial" pitchFamily="34" charset="0"/>
                        <a:buChar char="•"/>
                      </a:pPr>
                      <a:r>
                        <a:rPr lang="en-US" baseline="0" dirty="0" smtClean="0">
                          <a:solidFill>
                            <a:srgbClr val="000099"/>
                          </a:solidFill>
                        </a:rPr>
                        <a:t>Paragraphing</a:t>
                      </a:r>
                    </a:p>
                    <a:p>
                      <a:pPr>
                        <a:buFont typeface="Arial" pitchFamily="34" charset="0"/>
                        <a:buChar char="•"/>
                      </a:pPr>
                      <a:r>
                        <a:rPr lang="en-US" baseline="0" dirty="0" smtClean="0">
                          <a:solidFill>
                            <a:srgbClr val="000099"/>
                          </a:solidFill>
                        </a:rPr>
                        <a:t>Dialogue</a:t>
                      </a:r>
                      <a:endParaRPr lang="en-US" dirty="0">
                        <a:solidFill>
                          <a:srgbClr val="000099"/>
                        </a:solidFill>
                      </a:endParaRPr>
                    </a:p>
                  </a:txBody>
                  <a:tcPr marL="67496" marR="67496">
                    <a:solidFill>
                      <a:srgbClr val="99CCFF"/>
                    </a:solidFill>
                  </a:tcPr>
                </a:tc>
                <a:tc>
                  <a:txBody>
                    <a:bodyPr/>
                    <a:lstStyle/>
                    <a:p>
                      <a:pPr>
                        <a:buFont typeface="Arial" pitchFamily="34" charset="0"/>
                        <a:buChar char="•"/>
                      </a:pPr>
                      <a:r>
                        <a:rPr lang="en-US" dirty="0" smtClean="0">
                          <a:solidFill>
                            <a:srgbClr val="000099"/>
                          </a:solidFill>
                        </a:rPr>
                        <a:t>Title</a:t>
                      </a:r>
                    </a:p>
                    <a:p>
                      <a:pPr>
                        <a:buFont typeface="Arial" pitchFamily="34" charset="0"/>
                        <a:buChar char="•"/>
                      </a:pPr>
                      <a:r>
                        <a:rPr lang="en-US" dirty="0" smtClean="0">
                          <a:solidFill>
                            <a:srgbClr val="000099"/>
                          </a:solidFill>
                        </a:rPr>
                        <a:t>Table of</a:t>
                      </a:r>
                      <a:r>
                        <a:rPr lang="en-US" baseline="0" dirty="0" smtClean="0">
                          <a:solidFill>
                            <a:srgbClr val="000099"/>
                          </a:solidFill>
                        </a:rPr>
                        <a:t> Contents</a:t>
                      </a:r>
                    </a:p>
                    <a:p>
                      <a:pPr>
                        <a:buFont typeface="Arial" pitchFamily="34" charset="0"/>
                        <a:buChar char="•"/>
                      </a:pPr>
                      <a:r>
                        <a:rPr lang="en-US" baseline="0" dirty="0" smtClean="0">
                          <a:solidFill>
                            <a:srgbClr val="000099"/>
                          </a:solidFill>
                        </a:rPr>
                        <a:t>Index*</a:t>
                      </a:r>
                    </a:p>
                    <a:p>
                      <a:pPr>
                        <a:buFont typeface="Arial" pitchFamily="34" charset="0"/>
                        <a:buChar char="•"/>
                      </a:pPr>
                      <a:r>
                        <a:rPr lang="en-US" baseline="0" dirty="0" smtClean="0">
                          <a:solidFill>
                            <a:srgbClr val="000099"/>
                          </a:solidFill>
                        </a:rPr>
                        <a:t>Photos</a:t>
                      </a:r>
                    </a:p>
                    <a:p>
                      <a:pPr>
                        <a:buFont typeface="Arial" pitchFamily="34" charset="0"/>
                        <a:buChar char="•"/>
                      </a:pPr>
                      <a:r>
                        <a:rPr lang="en-US" baseline="0" dirty="0" smtClean="0">
                          <a:solidFill>
                            <a:srgbClr val="000099"/>
                          </a:solidFill>
                        </a:rPr>
                        <a:t>Captions</a:t>
                      </a:r>
                    </a:p>
                    <a:p>
                      <a:pPr>
                        <a:buFont typeface="Arial" pitchFamily="34" charset="0"/>
                        <a:buChar char="•"/>
                      </a:pPr>
                      <a:r>
                        <a:rPr lang="en-US" baseline="0" dirty="0" smtClean="0">
                          <a:solidFill>
                            <a:srgbClr val="000099"/>
                          </a:solidFill>
                        </a:rPr>
                        <a:t>Diagrams</a:t>
                      </a:r>
                    </a:p>
                    <a:p>
                      <a:pPr>
                        <a:buFont typeface="Arial" pitchFamily="34" charset="0"/>
                        <a:buChar char="•"/>
                      </a:pPr>
                      <a:r>
                        <a:rPr lang="en-US" baseline="0" dirty="0" smtClean="0">
                          <a:solidFill>
                            <a:srgbClr val="000099"/>
                          </a:solidFill>
                        </a:rPr>
                        <a:t>Glossary</a:t>
                      </a:r>
                    </a:p>
                    <a:p>
                      <a:pPr>
                        <a:buFont typeface="Arial" pitchFamily="34" charset="0"/>
                        <a:buChar char="•"/>
                      </a:pPr>
                      <a:r>
                        <a:rPr lang="en-US" baseline="0" dirty="0" smtClean="0">
                          <a:solidFill>
                            <a:srgbClr val="000099"/>
                          </a:solidFill>
                        </a:rPr>
                        <a:t>Date line (periodicals)</a:t>
                      </a:r>
                    </a:p>
                    <a:p>
                      <a:pPr>
                        <a:buFont typeface="Arial" pitchFamily="34" charset="0"/>
                        <a:buChar char="•"/>
                      </a:pPr>
                      <a:r>
                        <a:rPr lang="en-US" baseline="0" dirty="0" smtClean="0">
                          <a:solidFill>
                            <a:srgbClr val="000099"/>
                          </a:solidFill>
                        </a:rPr>
                        <a:t>Bold Print</a:t>
                      </a:r>
                    </a:p>
                    <a:p>
                      <a:pPr>
                        <a:buFont typeface="Arial" pitchFamily="34" charset="0"/>
                        <a:buChar char="•"/>
                      </a:pPr>
                      <a:r>
                        <a:rPr lang="en-US" baseline="0" dirty="0" smtClean="0">
                          <a:solidFill>
                            <a:srgbClr val="000099"/>
                          </a:solidFill>
                        </a:rPr>
                        <a:t>Headings </a:t>
                      </a:r>
                    </a:p>
                    <a:p>
                      <a:pPr>
                        <a:buFont typeface="Arial" pitchFamily="34" charset="0"/>
                        <a:buChar char="•"/>
                      </a:pPr>
                      <a:r>
                        <a:rPr lang="en-US" baseline="0" dirty="0" smtClean="0">
                          <a:solidFill>
                            <a:srgbClr val="000099"/>
                          </a:solidFill>
                        </a:rPr>
                        <a:t>Sub-titles</a:t>
                      </a:r>
                      <a:endParaRPr lang="en-US" dirty="0">
                        <a:solidFill>
                          <a:srgbClr val="000099"/>
                        </a:solidFill>
                      </a:endParaRPr>
                    </a:p>
                  </a:txBody>
                  <a:tcPr marL="67496" marR="67496">
                    <a:solidFill>
                      <a:srgbClr val="99CCFF"/>
                    </a:solidFill>
                  </a:tcPr>
                </a:tc>
              </a:tr>
            </a:tbl>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154380"/>
            <a:ext cx="7834326" cy="853292"/>
          </a:xfrm>
        </p:spPr>
        <p:txBody>
          <a:bodyPr/>
          <a:lstStyle/>
          <a:p>
            <a:r>
              <a:rPr lang="en-US" dirty="0" smtClean="0"/>
              <a:t>Before, During and After Strategies</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25</a:t>
            </a:fld>
            <a:endParaRPr lang="en-US" dirty="0"/>
          </a:p>
        </p:txBody>
      </p:sp>
      <p:sp>
        <p:nvSpPr>
          <p:cNvPr id="7" name="Rectangle 3"/>
          <p:cNvSpPr txBox="1">
            <a:spLocks noChangeArrowheads="1"/>
          </p:cNvSpPr>
          <p:nvPr/>
        </p:nvSpPr>
        <p:spPr bwMode="auto">
          <a:xfrm>
            <a:off x="1177636" y="1849581"/>
            <a:ext cx="7051675" cy="2781796"/>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000099"/>
              </a:buClr>
              <a:buSzPct val="80000"/>
              <a:tabLst/>
              <a:defRPr/>
            </a:pPr>
            <a:r>
              <a:rPr kumimoji="1" lang="en-US" sz="2800" b="1" i="0" u="none" strike="noStrike" kern="0" cap="none" spc="0" normalizeH="0" baseline="0" noProof="0" dirty="0" smtClean="0">
                <a:ln>
                  <a:noFill/>
                </a:ln>
                <a:solidFill>
                  <a:srgbClr val="000099"/>
                </a:solidFill>
                <a:effectLst/>
                <a:uLnTx/>
                <a:uFillTx/>
                <a:latin typeface="+mn-lt"/>
                <a:ea typeface="+mn-ea"/>
                <a:cs typeface="+mn-cs"/>
              </a:rPr>
              <a:t>Before:</a:t>
            </a:r>
          </a:p>
          <a:p>
            <a:pPr marL="342900" marR="0" lvl="0" indent="-342900" algn="l" defTabSz="914400" rtl="0" eaLnBrk="1" fontAlgn="base" latinLnBrk="0" hangingPunct="1">
              <a:lnSpc>
                <a:spcPct val="100000"/>
              </a:lnSpc>
              <a:spcBef>
                <a:spcPct val="20000"/>
              </a:spcBef>
              <a:spcAft>
                <a:spcPct val="0"/>
              </a:spcAft>
              <a:buClr>
                <a:srgbClr val="000099"/>
              </a:buClr>
              <a:buSzPct val="80000"/>
              <a:buFont typeface="Wingdings" pitchFamily="2" charset="2"/>
              <a:buChar char="v"/>
              <a:tabLst/>
              <a:defRPr/>
            </a:pPr>
            <a:r>
              <a:rPr kumimoji="1" lang="en-US" sz="2800" b="0" i="0" u="none" strike="noStrike" kern="0" cap="none" spc="0" normalizeH="0" baseline="0" noProof="0" dirty="0" smtClean="0">
                <a:ln>
                  <a:noFill/>
                </a:ln>
                <a:solidFill>
                  <a:srgbClr val="000099"/>
                </a:solidFill>
                <a:effectLst/>
                <a:uLnTx/>
                <a:uFillTx/>
                <a:latin typeface="+mn-lt"/>
                <a:ea typeface="+mn-ea"/>
                <a:cs typeface="+mn-cs"/>
              </a:rPr>
              <a:t>Linking students’ experiences to the text.</a:t>
            </a:r>
          </a:p>
          <a:p>
            <a:pPr marL="342900" marR="0" lvl="0" indent="-342900" algn="l" defTabSz="914400" rtl="0" eaLnBrk="1" fontAlgn="base" latinLnBrk="0" hangingPunct="1">
              <a:lnSpc>
                <a:spcPct val="100000"/>
              </a:lnSpc>
              <a:spcBef>
                <a:spcPct val="20000"/>
              </a:spcBef>
              <a:spcAft>
                <a:spcPct val="0"/>
              </a:spcAft>
              <a:buClr>
                <a:srgbClr val="000099"/>
              </a:buClr>
              <a:buSzPct val="80000"/>
              <a:buFont typeface="Wingdings" pitchFamily="2" charset="2"/>
              <a:buChar char="v"/>
              <a:tabLst/>
              <a:defRPr/>
            </a:pPr>
            <a:r>
              <a:rPr kumimoji="1" lang="en-US" sz="2800" b="0" i="0" u="none" strike="noStrike" kern="0" cap="none" spc="0" normalizeH="0" baseline="0" noProof="0" dirty="0" smtClean="0">
                <a:ln>
                  <a:noFill/>
                </a:ln>
                <a:solidFill>
                  <a:srgbClr val="000099"/>
                </a:solidFill>
                <a:effectLst/>
                <a:uLnTx/>
                <a:uFillTx/>
                <a:latin typeface="+mn-lt"/>
                <a:ea typeface="+mn-ea"/>
                <a:cs typeface="+mn-cs"/>
              </a:rPr>
              <a:t>Accessing relevant prior knowledge.</a:t>
            </a:r>
          </a:p>
          <a:p>
            <a:pPr marL="342900" marR="0" lvl="0" indent="-342900" algn="l" defTabSz="914400" rtl="0" eaLnBrk="1" fontAlgn="base" latinLnBrk="0" hangingPunct="1">
              <a:lnSpc>
                <a:spcPct val="100000"/>
              </a:lnSpc>
              <a:spcBef>
                <a:spcPct val="20000"/>
              </a:spcBef>
              <a:spcAft>
                <a:spcPct val="0"/>
              </a:spcAft>
              <a:buClr>
                <a:srgbClr val="000099"/>
              </a:buClr>
              <a:buSzPct val="80000"/>
              <a:buFont typeface="Wingdings" pitchFamily="2" charset="2"/>
              <a:buChar char="v"/>
              <a:tabLst/>
              <a:defRPr/>
            </a:pPr>
            <a:r>
              <a:rPr kumimoji="1" lang="en-US" sz="2800" b="0" i="0" u="none" strike="noStrike" kern="0" cap="none" spc="0" normalizeH="0" baseline="0" noProof="0" dirty="0" smtClean="0">
                <a:ln>
                  <a:noFill/>
                </a:ln>
                <a:solidFill>
                  <a:srgbClr val="000099"/>
                </a:solidFill>
                <a:effectLst/>
                <a:uLnTx/>
                <a:uFillTx/>
                <a:latin typeface="+mn-lt"/>
                <a:ea typeface="+mn-ea"/>
                <a:cs typeface="+mn-cs"/>
              </a:rPr>
              <a:t>Acquainting students with the scope and organization of the text before reading it.</a:t>
            </a:r>
          </a:p>
          <a:p>
            <a:pPr marL="342900" marR="0" lvl="0" indent="-342900" algn="l" defTabSz="914400" rtl="0" eaLnBrk="1" fontAlgn="base" latinLnBrk="0" hangingPunct="1">
              <a:lnSpc>
                <a:spcPct val="100000"/>
              </a:lnSpc>
              <a:spcBef>
                <a:spcPct val="20000"/>
              </a:spcBef>
              <a:spcAft>
                <a:spcPct val="0"/>
              </a:spcAft>
              <a:buClr>
                <a:srgbClr val="000099"/>
              </a:buClr>
              <a:buSzPct val="80000"/>
              <a:buFont typeface="Wingdings" pitchFamily="2" charset="2"/>
              <a:buChar char="v"/>
              <a:tabLst/>
              <a:defRPr/>
            </a:pPr>
            <a:endParaRPr kumimoji="1" lang="en-US" sz="2800" b="0" i="0" u="none" strike="noStrike" kern="0" cap="none" spc="0" normalizeH="0" baseline="0" noProof="0" dirty="0" smtClean="0">
              <a:ln>
                <a:noFill/>
              </a:ln>
              <a:solidFill>
                <a:srgbClr val="000099"/>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154380"/>
            <a:ext cx="7834326" cy="853292"/>
          </a:xfrm>
        </p:spPr>
        <p:txBody>
          <a:bodyPr/>
          <a:lstStyle/>
          <a:p>
            <a:r>
              <a:rPr lang="en-US" dirty="0" smtClean="0"/>
              <a:t>Before, During and After Strategies</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26</a:t>
            </a:fld>
            <a:endParaRPr lang="en-US" dirty="0"/>
          </a:p>
        </p:txBody>
      </p:sp>
      <p:sp>
        <p:nvSpPr>
          <p:cNvPr id="7" name="Rectangle 3"/>
          <p:cNvSpPr txBox="1">
            <a:spLocks noChangeArrowheads="1"/>
          </p:cNvSpPr>
          <p:nvPr/>
        </p:nvSpPr>
        <p:spPr bwMode="auto">
          <a:xfrm>
            <a:off x="1177636" y="1849581"/>
            <a:ext cx="7051675" cy="2781796"/>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000099"/>
              </a:buClr>
              <a:buSzPct val="80000"/>
              <a:tabLst/>
              <a:defRPr/>
            </a:pPr>
            <a:r>
              <a:rPr kumimoji="1" lang="en-US" sz="2800" b="1" i="0" u="none" strike="noStrike" kern="0" cap="none" spc="0" normalizeH="0" baseline="0" noProof="0" dirty="0" smtClean="0">
                <a:ln>
                  <a:noFill/>
                </a:ln>
                <a:solidFill>
                  <a:srgbClr val="000099"/>
                </a:solidFill>
                <a:effectLst/>
                <a:uLnTx/>
                <a:uFillTx/>
                <a:latin typeface="+mn-lt"/>
                <a:ea typeface="+mn-ea"/>
                <a:cs typeface="+mn-cs"/>
              </a:rPr>
              <a:t>During:</a:t>
            </a:r>
          </a:p>
          <a:p>
            <a:pPr marL="342900" marR="0" lvl="0" indent="-342900" algn="l" defTabSz="914400" rtl="0" eaLnBrk="1" fontAlgn="base" latinLnBrk="0" hangingPunct="1">
              <a:lnSpc>
                <a:spcPct val="100000"/>
              </a:lnSpc>
              <a:spcBef>
                <a:spcPct val="20000"/>
              </a:spcBef>
              <a:spcAft>
                <a:spcPct val="0"/>
              </a:spcAft>
              <a:buClr>
                <a:srgbClr val="000099"/>
              </a:buClr>
              <a:buSzPct val="80000"/>
              <a:buFont typeface="Wingdings" pitchFamily="2" charset="2"/>
              <a:buChar char="v"/>
              <a:tabLst/>
              <a:defRPr/>
            </a:pPr>
            <a:r>
              <a:rPr lang="en-US" sz="2800" dirty="0" smtClean="0">
                <a:solidFill>
                  <a:srgbClr val="000099"/>
                </a:solidFill>
                <a:latin typeface="+mn-lt"/>
              </a:rPr>
              <a:t>Helping students read constructively.</a:t>
            </a:r>
          </a:p>
          <a:p>
            <a:pPr marL="342900" marR="0" lvl="0" indent="-342900" algn="l" defTabSz="914400" rtl="0" eaLnBrk="1" fontAlgn="base" latinLnBrk="0" hangingPunct="1">
              <a:lnSpc>
                <a:spcPct val="100000"/>
              </a:lnSpc>
              <a:spcBef>
                <a:spcPct val="20000"/>
              </a:spcBef>
              <a:spcAft>
                <a:spcPct val="0"/>
              </a:spcAft>
              <a:buClr>
                <a:srgbClr val="000099"/>
              </a:buClr>
              <a:buSzPct val="80000"/>
              <a:buFont typeface="Wingdings" pitchFamily="2" charset="2"/>
              <a:buChar char="v"/>
              <a:tabLst/>
              <a:defRPr/>
            </a:pPr>
            <a:r>
              <a:rPr lang="en-US" sz="2800" dirty="0" smtClean="0">
                <a:solidFill>
                  <a:srgbClr val="000099"/>
                </a:solidFill>
                <a:latin typeface="+mn-lt"/>
              </a:rPr>
              <a:t>Helping students use a range of transactions appropriate to the task.</a:t>
            </a:r>
          </a:p>
          <a:p>
            <a:pPr marL="342900" marR="0" lvl="0" indent="-342900" algn="l" defTabSz="914400" rtl="0" eaLnBrk="1" fontAlgn="base" latinLnBrk="0" hangingPunct="1">
              <a:lnSpc>
                <a:spcPct val="100000"/>
              </a:lnSpc>
              <a:spcBef>
                <a:spcPct val="20000"/>
              </a:spcBef>
              <a:spcAft>
                <a:spcPct val="0"/>
              </a:spcAft>
              <a:buClr>
                <a:srgbClr val="000099"/>
              </a:buClr>
              <a:buSzPct val="80000"/>
              <a:buFont typeface="Wingdings" pitchFamily="2" charset="2"/>
              <a:buChar char="v"/>
              <a:tabLst/>
              <a:defRPr/>
            </a:pPr>
            <a:r>
              <a:rPr lang="en-US" sz="2800" dirty="0" smtClean="0">
                <a:solidFill>
                  <a:srgbClr val="000099"/>
                </a:solidFill>
                <a:latin typeface="+mn-lt"/>
              </a:rPr>
              <a:t>Capturing initial personal response to the text.</a:t>
            </a:r>
          </a:p>
          <a:p>
            <a:pPr marL="342900" marR="0" lvl="0" indent="-342900" algn="l" defTabSz="914400" rtl="0" eaLnBrk="1" fontAlgn="base" latinLnBrk="0" hangingPunct="1">
              <a:lnSpc>
                <a:spcPct val="100000"/>
              </a:lnSpc>
              <a:spcBef>
                <a:spcPct val="20000"/>
              </a:spcBef>
              <a:spcAft>
                <a:spcPct val="0"/>
              </a:spcAft>
              <a:buClr>
                <a:srgbClr val="000099"/>
              </a:buClr>
              <a:buSzPct val="80000"/>
              <a:buFont typeface="Wingdings" pitchFamily="2" charset="2"/>
              <a:buChar char="v"/>
              <a:tabLst/>
              <a:defRPr/>
            </a:pPr>
            <a:endParaRPr kumimoji="1" lang="en-US" sz="2800" b="0" i="0" u="none" strike="noStrike" kern="0" cap="none" spc="0" normalizeH="0" baseline="0" noProof="0" dirty="0" smtClean="0">
              <a:ln>
                <a:noFill/>
              </a:ln>
              <a:solidFill>
                <a:srgbClr val="000099"/>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154380"/>
            <a:ext cx="7834326" cy="853292"/>
          </a:xfrm>
        </p:spPr>
        <p:txBody>
          <a:bodyPr/>
          <a:lstStyle/>
          <a:p>
            <a:r>
              <a:rPr lang="en-US" dirty="0" smtClean="0"/>
              <a:t>Before, During and After Strategies</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27</a:t>
            </a:fld>
            <a:endParaRPr lang="en-US" dirty="0"/>
          </a:p>
        </p:txBody>
      </p:sp>
      <p:sp>
        <p:nvSpPr>
          <p:cNvPr id="7" name="Rectangle 3"/>
          <p:cNvSpPr txBox="1">
            <a:spLocks noChangeArrowheads="1"/>
          </p:cNvSpPr>
          <p:nvPr/>
        </p:nvSpPr>
        <p:spPr bwMode="auto">
          <a:xfrm>
            <a:off x="1177636" y="1849581"/>
            <a:ext cx="7051675" cy="2781796"/>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
                <a:srgbClr val="000099"/>
              </a:buClr>
              <a:buSzPct val="80000"/>
              <a:tabLst/>
              <a:defRPr/>
            </a:pPr>
            <a:r>
              <a:rPr kumimoji="1" lang="en-US" sz="2800" b="1" i="0" u="none" strike="noStrike" kern="0" cap="none" spc="0" normalizeH="0" baseline="0" noProof="0" dirty="0" smtClean="0">
                <a:ln>
                  <a:noFill/>
                </a:ln>
                <a:solidFill>
                  <a:srgbClr val="000099"/>
                </a:solidFill>
                <a:effectLst/>
                <a:uLnTx/>
                <a:uFillTx/>
                <a:latin typeface="+mn-lt"/>
                <a:ea typeface="+mn-ea"/>
                <a:cs typeface="+mn-cs"/>
              </a:rPr>
              <a:t>After:</a:t>
            </a:r>
          </a:p>
          <a:p>
            <a:pPr algn="l" eaLnBrk="1" hangingPunct="1">
              <a:buFont typeface="Wingdings" pitchFamily="2" charset="2"/>
              <a:buChar char="v"/>
              <a:defRPr/>
            </a:pPr>
            <a:r>
              <a:rPr lang="en-US" sz="2800" dirty="0" smtClean="0">
                <a:solidFill>
                  <a:srgbClr val="000099"/>
                </a:solidFill>
                <a:latin typeface="+mn-lt"/>
              </a:rPr>
              <a:t>Developing and deepening initial responses to the text.</a:t>
            </a:r>
          </a:p>
          <a:p>
            <a:pPr algn="l" eaLnBrk="1" hangingPunct="1">
              <a:buFont typeface="Wingdings" pitchFamily="2" charset="2"/>
              <a:buChar char="v"/>
              <a:defRPr/>
            </a:pPr>
            <a:r>
              <a:rPr lang="en-US" sz="2800" dirty="0" smtClean="0">
                <a:solidFill>
                  <a:srgbClr val="000099"/>
                </a:solidFill>
                <a:latin typeface="+mn-lt"/>
              </a:rPr>
              <a:t>Consolidating facts and ideas.</a:t>
            </a:r>
          </a:p>
          <a:p>
            <a:pPr algn="l" eaLnBrk="1" hangingPunct="1">
              <a:buFont typeface="Wingdings" pitchFamily="2" charset="2"/>
              <a:buChar char="v"/>
              <a:defRPr/>
            </a:pPr>
            <a:r>
              <a:rPr lang="en-US" sz="2800" dirty="0" smtClean="0">
                <a:solidFill>
                  <a:srgbClr val="000099"/>
                </a:solidFill>
                <a:latin typeface="+mn-lt"/>
              </a:rPr>
              <a:t>Connecting with other texts.</a:t>
            </a:r>
          </a:p>
          <a:p>
            <a:pPr algn="l" eaLnBrk="1" hangingPunct="1">
              <a:buFont typeface="Wingdings" pitchFamily="2" charset="2"/>
              <a:buChar char="v"/>
              <a:defRPr/>
            </a:pPr>
            <a:r>
              <a:rPr lang="en-US" sz="2800" dirty="0" smtClean="0">
                <a:solidFill>
                  <a:srgbClr val="000099"/>
                </a:solidFill>
                <a:latin typeface="+mn-lt"/>
              </a:rPr>
              <a:t>Extending responses.</a:t>
            </a:r>
          </a:p>
          <a:p>
            <a:pPr marL="342900" marR="0" lvl="0" indent="-342900" algn="l" defTabSz="914400" rtl="0" eaLnBrk="1" fontAlgn="base" latinLnBrk="0" hangingPunct="1">
              <a:lnSpc>
                <a:spcPct val="100000"/>
              </a:lnSpc>
              <a:spcBef>
                <a:spcPct val="20000"/>
              </a:spcBef>
              <a:spcAft>
                <a:spcPct val="0"/>
              </a:spcAft>
              <a:buClr>
                <a:srgbClr val="000099"/>
              </a:buClr>
              <a:buSzPct val="80000"/>
              <a:buFont typeface="Wingdings" pitchFamily="2" charset="2"/>
              <a:buChar char="v"/>
              <a:tabLst/>
              <a:defRPr/>
            </a:pPr>
            <a:endParaRPr kumimoji="1" lang="en-US" sz="2800" b="0" i="0" u="none" strike="noStrike" kern="0" cap="none" spc="0" normalizeH="0" baseline="0" noProof="0" dirty="0" smtClean="0">
              <a:ln>
                <a:noFill/>
              </a:ln>
              <a:solidFill>
                <a:srgbClr val="000099"/>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154380"/>
            <a:ext cx="7834326" cy="853292"/>
          </a:xfrm>
        </p:spPr>
        <p:txBody>
          <a:bodyPr/>
          <a:lstStyle/>
          <a:p>
            <a:r>
              <a:rPr lang="en-US" dirty="0" smtClean="0"/>
              <a:t>Literacy Concept Organizers</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28</a:t>
            </a:fld>
            <a:endParaRPr lang="en-US" dirty="0"/>
          </a:p>
        </p:txBody>
      </p:sp>
      <p:sp>
        <p:nvSpPr>
          <p:cNvPr id="8" name="Content Placeholder 2"/>
          <p:cNvSpPr>
            <a:spLocks noGrp="1"/>
          </p:cNvSpPr>
          <p:nvPr>
            <p:ph idx="1"/>
          </p:nvPr>
        </p:nvSpPr>
        <p:spPr>
          <a:xfrm>
            <a:off x="1045029" y="2572986"/>
            <a:ext cx="7766462" cy="1607128"/>
          </a:xfrm>
        </p:spPr>
        <p:txBody>
          <a:bodyPr/>
          <a:lstStyle/>
          <a:p>
            <a:pPr algn="ctr">
              <a:buClr>
                <a:srgbClr val="000099"/>
              </a:buClr>
              <a:buNone/>
            </a:pPr>
            <a:r>
              <a:rPr lang="en-US" sz="3600" dirty="0" smtClean="0">
                <a:hlinkClick r:id="rId2" action="ppaction://hlinkfile"/>
              </a:rPr>
              <a:t>A resource created </a:t>
            </a:r>
          </a:p>
          <a:p>
            <a:pPr algn="ctr">
              <a:buClr>
                <a:srgbClr val="000099"/>
              </a:buClr>
              <a:buNone/>
            </a:pPr>
            <a:r>
              <a:rPr lang="en-US" sz="3600" dirty="0" smtClean="0">
                <a:hlinkClick r:id="rId2" action="ppaction://hlinkfile"/>
              </a:rPr>
              <a:t>to help unpack the standards.</a:t>
            </a:r>
            <a:endParaRPr lang="en-US" sz="3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2387" y="6"/>
            <a:ext cx="7863840" cy="1209556"/>
          </a:xfrm>
        </p:spPr>
        <p:txBody>
          <a:bodyPr/>
          <a:lstStyle/>
          <a:p>
            <a:r>
              <a:rPr lang="en-US" sz="2800" dirty="0" smtClean="0"/>
              <a:t>Standards for ELA &amp; Literacy in Common Core State History/Social Studies, Science, &amp; Technical Subjects</a:t>
            </a:r>
            <a:endParaRPr lang="en-US" sz="2800" dirty="0"/>
          </a:p>
        </p:txBody>
      </p:sp>
      <p:sp>
        <p:nvSpPr>
          <p:cNvPr id="6" name="Slide Number Placeholder 5"/>
          <p:cNvSpPr>
            <a:spLocks noGrp="1"/>
          </p:cNvSpPr>
          <p:nvPr>
            <p:ph type="sldNum" sz="quarter" idx="10"/>
          </p:nvPr>
        </p:nvSpPr>
        <p:spPr/>
        <p:txBody>
          <a:bodyPr/>
          <a:lstStyle/>
          <a:p>
            <a:pPr>
              <a:defRPr/>
            </a:pPr>
            <a:fld id="{F523C0FC-297E-43FB-90B5-CE4F312175B2}" type="slidenum">
              <a:rPr lang="en-US" smtClean="0"/>
              <a:pPr>
                <a:defRPr/>
              </a:pPr>
              <a:t>2</a:t>
            </a:fld>
            <a:endParaRPr lang="en-US" dirty="0"/>
          </a:p>
        </p:txBody>
      </p:sp>
      <p:sp>
        <p:nvSpPr>
          <p:cNvPr id="7" name="Content Placeholder 2"/>
          <p:cNvSpPr>
            <a:spLocks noGrp="1"/>
          </p:cNvSpPr>
          <p:nvPr>
            <p:ph idx="1"/>
          </p:nvPr>
        </p:nvSpPr>
        <p:spPr>
          <a:xfrm>
            <a:off x="970809" y="1365661"/>
            <a:ext cx="7888184" cy="5118265"/>
          </a:xfrm>
        </p:spPr>
        <p:txBody>
          <a:bodyPr/>
          <a:lstStyle/>
          <a:p>
            <a:pPr eaLnBrk="1" hangingPunct="1">
              <a:buFont typeface="Wingdings" pitchFamily="2" charset="2"/>
              <a:buNone/>
            </a:pPr>
            <a:r>
              <a:rPr lang="en-US" sz="2000" b="1" dirty="0" smtClean="0">
                <a:solidFill>
                  <a:srgbClr val="0033CC"/>
                </a:solidFill>
              </a:rPr>
              <a:t>College and Career Readiness (CCR) Standards</a:t>
            </a:r>
          </a:p>
          <a:p>
            <a:pPr eaLnBrk="1" hangingPunct="1">
              <a:buClr>
                <a:srgbClr val="000099"/>
              </a:buClr>
              <a:buFont typeface="Wingdings" pitchFamily="2" charset="2"/>
              <a:buChar char="v"/>
            </a:pPr>
            <a:r>
              <a:rPr lang="en-US" sz="1800" b="1" dirty="0" smtClean="0">
                <a:solidFill>
                  <a:srgbClr val="0033CC"/>
                </a:solidFill>
              </a:rPr>
              <a:t>Overarching standards for each strand that are further defined by grade-specific standards</a:t>
            </a:r>
          </a:p>
          <a:p>
            <a:pPr eaLnBrk="1" hangingPunct="1">
              <a:buClr>
                <a:srgbClr val="000099"/>
              </a:buClr>
              <a:buFont typeface="Wingdings" pitchFamily="2" charset="2"/>
              <a:buChar char="v"/>
            </a:pPr>
            <a:endParaRPr lang="en-US" sz="2000" b="1" dirty="0" smtClean="0">
              <a:solidFill>
                <a:srgbClr val="0033CC"/>
              </a:solidFill>
            </a:endParaRPr>
          </a:p>
          <a:p>
            <a:pPr eaLnBrk="1" hangingPunct="1">
              <a:buClr>
                <a:srgbClr val="000099"/>
              </a:buClr>
              <a:buNone/>
            </a:pPr>
            <a:r>
              <a:rPr lang="en-US" sz="2000" b="1" dirty="0" smtClean="0">
                <a:solidFill>
                  <a:srgbClr val="0033CC"/>
                </a:solidFill>
              </a:rPr>
              <a:t>Grade-Level Standards in English Language Arts</a:t>
            </a:r>
          </a:p>
          <a:p>
            <a:pPr eaLnBrk="1" hangingPunct="1">
              <a:buClr>
                <a:srgbClr val="000099"/>
              </a:buClr>
              <a:buFont typeface="Wingdings" pitchFamily="2" charset="2"/>
              <a:buChar char="v"/>
            </a:pPr>
            <a:r>
              <a:rPr lang="en-US" sz="1800" b="1" dirty="0" smtClean="0">
                <a:solidFill>
                  <a:srgbClr val="0033CC"/>
                </a:solidFill>
              </a:rPr>
              <a:t>K-8, grade-by-grade</a:t>
            </a:r>
          </a:p>
          <a:p>
            <a:pPr eaLnBrk="1" hangingPunct="1">
              <a:buClr>
                <a:srgbClr val="000099"/>
              </a:buClr>
              <a:buFont typeface="Wingdings" pitchFamily="2" charset="2"/>
              <a:buChar char="v"/>
            </a:pPr>
            <a:r>
              <a:rPr lang="en-US" sz="1800" b="1" dirty="0" smtClean="0">
                <a:solidFill>
                  <a:srgbClr val="0033CC"/>
                </a:solidFill>
              </a:rPr>
              <a:t>9-10 and 11-12 grade bands for high school</a:t>
            </a:r>
          </a:p>
          <a:p>
            <a:pPr eaLnBrk="1" hangingPunct="1">
              <a:buClr>
                <a:srgbClr val="000099"/>
              </a:buClr>
              <a:buFont typeface="Wingdings" pitchFamily="2" charset="2"/>
              <a:buChar char="v"/>
            </a:pPr>
            <a:r>
              <a:rPr lang="en-US" sz="1800" b="1" dirty="0" smtClean="0">
                <a:solidFill>
                  <a:srgbClr val="0033CC"/>
                </a:solidFill>
              </a:rPr>
              <a:t>Four strands: </a:t>
            </a:r>
            <a:r>
              <a:rPr lang="en-US" sz="1800" b="1" i="1" dirty="0" smtClean="0">
                <a:solidFill>
                  <a:srgbClr val="0033CC"/>
                </a:solidFill>
              </a:rPr>
              <a:t>Reading, Writing, Speaking and Listening, and Language</a:t>
            </a:r>
          </a:p>
          <a:p>
            <a:pPr eaLnBrk="1" hangingPunct="1">
              <a:buClr>
                <a:srgbClr val="000099"/>
              </a:buClr>
              <a:buFont typeface="Wingdings" pitchFamily="2" charset="2"/>
              <a:buChar char="v"/>
            </a:pPr>
            <a:endParaRPr lang="en-US" sz="2000" b="1" dirty="0" smtClean="0">
              <a:solidFill>
                <a:srgbClr val="0033CC"/>
              </a:solidFill>
            </a:endParaRPr>
          </a:p>
          <a:p>
            <a:pPr eaLnBrk="1" hangingPunct="1">
              <a:buClr>
                <a:srgbClr val="000099"/>
              </a:buClr>
              <a:buNone/>
            </a:pPr>
            <a:r>
              <a:rPr lang="en-US" sz="2000" b="1" dirty="0" smtClean="0">
                <a:solidFill>
                  <a:srgbClr val="0033CC"/>
                </a:solidFill>
              </a:rPr>
              <a:t>Standards for Literacy in History/Social Studies, Science, and Technical Subjects</a:t>
            </a:r>
          </a:p>
          <a:p>
            <a:pPr eaLnBrk="1" hangingPunct="1">
              <a:buClr>
                <a:srgbClr val="000099"/>
              </a:buClr>
              <a:buFont typeface="Wingdings" pitchFamily="2" charset="2"/>
              <a:buChar char="v"/>
            </a:pPr>
            <a:r>
              <a:rPr lang="en-US" sz="1800" b="1" dirty="0" smtClean="0">
                <a:solidFill>
                  <a:srgbClr val="0033CC"/>
                </a:solidFill>
              </a:rPr>
              <a:t>Standards are embedded at grades K-5</a:t>
            </a:r>
          </a:p>
          <a:p>
            <a:pPr eaLnBrk="1" hangingPunct="1">
              <a:buClr>
                <a:srgbClr val="000099"/>
              </a:buClr>
              <a:buFont typeface="Wingdings" pitchFamily="2" charset="2"/>
              <a:buChar char="v"/>
            </a:pPr>
            <a:r>
              <a:rPr lang="en-US" sz="1800" b="1" dirty="0" smtClean="0">
                <a:solidFill>
                  <a:srgbClr val="0033CC"/>
                </a:solidFill>
              </a:rPr>
              <a:t>Content-specific literacy standards are provided for grades 6-8, 9-10, and 11-12</a:t>
            </a:r>
          </a:p>
          <a:p>
            <a:pPr eaLnBrk="1" hangingPunct="1">
              <a:buFont typeface="Wingdings" pitchFamily="2" charset="2"/>
              <a:buNone/>
            </a:pPr>
            <a:endParaRPr lang="en-US" sz="2400" dirty="0" smtClean="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Common Core Writing</a:t>
            </a:r>
            <a:endParaRPr lang="en-US" dirty="0"/>
          </a:p>
        </p:txBody>
      </p:sp>
      <p:sp>
        <p:nvSpPr>
          <p:cNvPr id="3" name="Content Placeholder 2"/>
          <p:cNvSpPr>
            <a:spLocks noGrp="1"/>
          </p:cNvSpPr>
          <p:nvPr>
            <p:ph idx="1"/>
          </p:nvPr>
        </p:nvSpPr>
        <p:spPr/>
        <p:txBody>
          <a:bodyPr/>
          <a:lstStyle/>
          <a:p>
            <a:pPr>
              <a:buClr>
                <a:srgbClr val="000099"/>
              </a:buClr>
              <a:buFont typeface="Wingdings" pitchFamily="2" charset="2"/>
              <a:buChar char="v"/>
            </a:pPr>
            <a:r>
              <a:rPr lang="en-US" dirty="0" smtClean="0"/>
              <a:t>Evidence concerning the demands of college and career readiness gathered during development of the standards concurs with </a:t>
            </a:r>
            <a:r>
              <a:rPr lang="en-US" dirty="0" err="1" smtClean="0"/>
              <a:t>NAEP’s</a:t>
            </a:r>
            <a:r>
              <a:rPr lang="en-US" dirty="0" smtClean="0"/>
              <a:t> shifting emphases:  standards for grades 9–12 describe writing in all three forms, but, consistent with </a:t>
            </a:r>
            <a:r>
              <a:rPr lang="en-US" dirty="0" err="1" smtClean="0"/>
              <a:t>NAEP</a:t>
            </a:r>
            <a:r>
              <a:rPr lang="en-US" dirty="0" smtClean="0"/>
              <a:t>, the overwhelming focus of writing throughout high school should be on arguments and informative/explanatory texts.*</a:t>
            </a:r>
          </a:p>
          <a:p>
            <a:pPr lvl="1">
              <a:buClr>
                <a:srgbClr val="000099"/>
              </a:buClr>
            </a:pPr>
            <a:r>
              <a:rPr lang="en-US" dirty="0" smtClean="0"/>
              <a:t>*As with reading, the percentages in the table reflect the sum of student writing, not just writing in </a:t>
            </a:r>
            <a:r>
              <a:rPr lang="en-US" dirty="0" err="1" smtClean="0"/>
              <a:t>ELA</a:t>
            </a:r>
            <a:r>
              <a:rPr lang="en-US" dirty="0" smtClean="0"/>
              <a:t> settings.</a:t>
            </a:r>
          </a:p>
          <a:p>
            <a:pPr>
              <a:spcBef>
                <a:spcPts val="2000"/>
              </a:spcBef>
              <a:buClr>
                <a:srgbClr val="000099"/>
              </a:buClr>
              <a:buFont typeface="Wingdings" pitchFamily="2" charset="2"/>
              <a:buChar char="v"/>
            </a:pPr>
            <a:r>
              <a:rPr lang="en-US" dirty="0" smtClean="0"/>
              <a:t>It follows that writing assessments aligned with the standards should adhere to the distribution of writing purposes across grades outlined by </a:t>
            </a:r>
            <a:r>
              <a:rPr lang="en-US" dirty="0" err="1" smtClean="0"/>
              <a:t>NAEP</a:t>
            </a:r>
            <a:r>
              <a:rPr lang="en-US" dirty="0" smtClean="0"/>
              <a:t>. </a:t>
            </a:r>
          </a:p>
          <a:p>
            <a:pPr>
              <a:buClr>
                <a:srgbClr val="000099"/>
              </a:buClr>
            </a:pPr>
            <a:endParaRPr lang="en-US" dirty="0" smtClean="0"/>
          </a:p>
          <a:p>
            <a:endParaRPr lang="en-US" dirty="0"/>
          </a:p>
        </p:txBody>
      </p:sp>
      <p:sp>
        <p:nvSpPr>
          <p:cNvPr id="4" name="Slide Number Placeholder 3"/>
          <p:cNvSpPr>
            <a:spLocks noGrp="1"/>
          </p:cNvSpPr>
          <p:nvPr>
            <p:ph type="sldNum" sz="quarter" idx="10"/>
          </p:nvPr>
        </p:nvSpPr>
        <p:spPr/>
        <p:txBody>
          <a:bodyPr/>
          <a:lstStyle/>
          <a:p>
            <a:fld id="{F523C0FC-297E-43FB-90B5-CE4F312175B2}" type="slidenum">
              <a:rPr lang="en-US" smtClean="0"/>
              <a:pPr/>
              <a:t>29</a:t>
            </a:fld>
            <a:endParaRPr lang="en-US" dirty="0"/>
          </a:p>
        </p:txBody>
      </p:sp>
      <p:sp>
        <p:nvSpPr>
          <p:cNvPr id="9" name="TextBox 8"/>
          <p:cNvSpPr txBox="1"/>
          <p:nvPr/>
        </p:nvSpPr>
        <p:spPr>
          <a:xfrm>
            <a:off x="6181725" y="5972175"/>
            <a:ext cx="2152650" cy="369332"/>
          </a:xfrm>
          <a:prstGeom prst="rect">
            <a:avLst/>
          </a:prstGeom>
          <a:noFill/>
        </p:spPr>
        <p:txBody>
          <a:bodyPr wrap="square" rtlCol="0">
            <a:spAutoFit/>
          </a:bodyPr>
          <a:lstStyle/>
          <a:p>
            <a:pPr algn="r"/>
            <a:r>
              <a:rPr lang="en-US" sz="1800" dirty="0" smtClean="0">
                <a:solidFill>
                  <a:srgbClr val="000099"/>
                </a:solidFill>
                <a:latin typeface="+mn-lt"/>
              </a:rPr>
              <a:t>(page 5 </a:t>
            </a:r>
            <a:r>
              <a:rPr lang="en-US" sz="1800" dirty="0" err="1" smtClean="0">
                <a:solidFill>
                  <a:srgbClr val="000099"/>
                </a:solidFill>
                <a:latin typeface="+mn-lt"/>
              </a:rPr>
              <a:t>CCSS</a:t>
            </a:r>
            <a:r>
              <a:rPr lang="en-US" sz="1800" dirty="0" smtClean="0">
                <a:solidFill>
                  <a:srgbClr val="000099"/>
                </a:solidFill>
                <a:latin typeface="+mn-lt"/>
              </a:rPr>
              <a:t>)</a:t>
            </a:r>
            <a:endParaRPr lang="en-US" sz="1800" dirty="0">
              <a:solidFill>
                <a:srgbClr val="000099"/>
              </a:solidFill>
              <a:latin typeface="+mn-l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NAEP Frameworks in Writing</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30</a:t>
            </a:fld>
            <a:endParaRPr lang="en-US" dirty="0"/>
          </a:p>
        </p:txBody>
      </p:sp>
      <p:pic>
        <p:nvPicPr>
          <p:cNvPr id="6" name="Picture 2"/>
          <p:cNvPicPr>
            <a:picLocks noChangeAspect="1" noChangeArrowheads="1"/>
          </p:cNvPicPr>
          <p:nvPr/>
        </p:nvPicPr>
        <p:blipFill>
          <a:blip r:embed="rId2" cstate="print"/>
          <a:srcRect/>
          <a:stretch>
            <a:fillRect/>
          </a:stretch>
        </p:blipFill>
        <p:spPr bwMode="auto">
          <a:xfrm>
            <a:off x="1266825" y="1916875"/>
            <a:ext cx="6991350" cy="3733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9403" y="154380"/>
            <a:ext cx="7834326" cy="853292"/>
          </a:xfrm>
        </p:spPr>
        <p:txBody>
          <a:bodyPr/>
          <a:lstStyle/>
          <a:p>
            <a:r>
              <a:rPr lang="en-US" dirty="0" smtClean="0"/>
              <a:t>Writing From Sources</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31</a:t>
            </a:fld>
            <a:endParaRPr lang="en-US" dirty="0"/>
          </a:p>
        </p:txBody>
      </p:sp>
      <p:sp>
        <p:nvSpPr>
          <p:cNvPr id="7" name="Content Placeholder 2"/>
          <p:cNvSpPr>
            <a:spLocks noGrp="1"/>
          </p:cNvSpPr>
          <p:nvPr>
            <p:ph idx="1"/>
          </p:nvPr>
        </p:nvSpPr>
        <p:spPr>
          <a:xfrm>
            <a:off x="1058883" y="1540824"/>
            <a:ext cx="7051675" cy="4114800"/>
          </a:xfrm>
        </p:spPr>
        <p:txBody>
          <a:bodyPr/>
          <a:lstStyle/>
          <a:p>
            <a:pPr>
              <a:buNone/>
            </a:pPr>
            <a:r>
              <a:rPr lang="en-US" dirty="0" smtClean="0"/>
              <a:t>	</a:t>
            </a:r>
            <a:r>
              <a:rPr lang="en-US" sz="2800" dirty="0" smtClean="0"/>
              <a:t>We don’t learn to read well by being taught reading skills.  We learn to read well by reading a lot for meaning:  to analyze or support arguments, to arrive at our own opinions as we make inferences or attempt to solve problems. (Schmoker, 2011) p. 107</a:t>
            </a:r>
          </a:p>
          <a:p>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Common Core Writing</a:t>
            </a:r>
            <a:endParaRPr lang="en-US" dirty="0"/>
          </a:p>
        </p:txBody>
      </p:sp>
      <p:sp>
        <p:nvSpPr>
          <p:cNvPr id="3" name="Content Placeholder 2"/>
          <p:cNvSpPr>
            <a:spLocks noGrp="1"/>
          </p:cNvSpPr>
          <p:nvPr>
            <p:ph idx="1"/>
          </p:nvPr>
        </p:nvSpPr>
        <p:spPr/>
        <p:txBody>
          <a:bodyPr/>
          <a:lstStyle/>
          <a:p>
            <a:r>
              <a:rPr lang="en-US" dirty="0" smtClean="0"/>
              <a:t>Expect students to compose arguments and opinions, informative/explanatory pieces, and narrative texts</a:t>
            </a:r>
          </a:p>
          <a:p>
            <a:pPr>
              <a:spcBef>
                <a:spcPts val="1000"/>
              </a:spcBef>
            </a:pPr>
            <a:r>
              <a:rPr lang="en-US" dirty="0" smtClean="0"/>
              <a:t>Focus on the use of reasons and evidence to substantiate an argument or claim</a:t>
            </a:r>
          </a:p>
          <a:p>
            <a:pPr>
              <a:spcBef>
                <a:spcPts val="1000"/>
              </a:spcBef>
            </a:pPr>
            <a:r>
              <a:rPr lang="en-US" dirty="0" smtClean="0"/>
              <a:t>Emphasize ability to conduct research—short projects and sustained inquiry</a:t>
            </a:r>
          </a:p>
          <a:p>
            <a:pPr>
              <a:spcBef>
                <a:spcPts val="1000"/>
              </a:spcBef>
            </a:pPr>
            <a:r>
              <a:rPr lang="en-US" dirty="0" smtClean="0"/>
              <a:t>Require students to incorporate technology as they create, refine, and collaborate on writing</a:t>
            </a:r>
          </a:p>
          <a:p>
            <a:pPr>
              <a:spcBef>
                <a:spcPts val="1000"/>
              </a:spcBef>
            </a:pPr>
            <a:r>
              <a:rPr lang="en-US" dirty="0" smtClean="0"/>
              <a:t>Includes student writing samples that illustrate the criteria required to meet the standards (see Appendix C for writing samples)</a:t>
            </a:r>
          </a:p>
          <a:p>
            <a:endParaRPr lang="en-US" dirty="0"/>
          </a:p>
        </p:txBody>
      </p:sp>
      <p:sp>
        <p:nvSpPr>
          <p:cNvPr id="4" name="Slide Number Placeholder 3"/>
          <p:cNvSpPr>
            <a:spLocks noGrp="1"/>
          </p:cNvSpPr>
          <p:nvPr>
            <p:ph type="sldNum" sz="quarter" idx="10"/>
          </p:nvPr>
        </p:nvSpPr>
        <p:spPr/>
        <p:txBody>
          <a:bodyPr/>
          <a:lstStyle/>
          <a:p>
            <a:fld id="{F523C0FC-297E-43FB-90B5-CE4F312175B2}" type="slidenum">
              <a:rPr lang="en-US" smtClean="0"/>
              <a:pPr/>
              <a:t>32</a:t>
            </a:fld>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2387" y="6"/>
            <a:ext cx="7863840" cy="1209556"/>
          </a:xfrm>
        </p:spPr>
        <p:txBody>
          <a:bodyPr/>
          <a:lstStyle/>
          <a:p>
            <a:r>
              <a:rPr lang="en-US" dirty="0" smtClean="0"/>
              <a:t>Writing Standards Progression Sort</a:t>
            </a:r>
            <a:endParaRPr lang="en-US" dirty="0"/>
          </a:p>
        </p:txBody>
      </p:sp>
      <p:sp>
        <p:nvSpPr>
          <p:cNvPr id="6" name="Slide Number Placeholder 5"/>
          <p:cNvSpPr>
            <a:spLocks noGrp="1"/>
          </p:cNvSpPr>
          <p:nvPr>
            <p:ph type="sldNum" sz="quarter" idx="10"/>
          </p:nvPr>
        </p:nvSpPr>
        <p:spPr/>
        <p:txBody>
          <a:bodyPr/>
          <a:lstStyle/>
          <a:p>
            <a:pPr>
              <a:defRPr/>
            </a:pPr>
            <a:fld id="{F523C0FC-297E-43FB-90B5-CE4F312175B2}" type="slidenum">
              <a:rPr lang="en-US" smtClean="0"/>
              <a:pPr>
                <a:defRPr/>
              </a:pPr>
              <a:t>33</a:t>
            </a:fld>
            <a:endParaRPr lang="en-US" dirty="0"/>
          </a:p>
        </p:txBody>
      </p:sp>
      <p:sp>
        <p:nvSpPr>
          <p:cNvPr id="7" name="Content Placeholder 2"/>
          <p:cNvSpPr>
            <a:spLocks noGrp="1"/>
          </p:cNvSpPr>
          <p:nvPr>
            <p:ph idx="1"/>
          </p:nvPr>
        </p:nvSpPr>
        <p:spPr>
          <a:xfrm>
            <a:off x="975756" y="1623951"/>
            <a:ext cx="7930738" cy="2983675"/>
          </a:xfrm>
        </p:spPr>
        <p:txBody>
          <a:bodyPr>
            <a:normAutofit/>
          </a:bodyPr>
          <a:lstStyle/>
          <a:p>
            <a:pPr lvl="0">
              <a:buClr>
                <a:srgbClr val="000099"/>
              </a:buClr>
              <a:buFont typeface="Wingdings" pitchFamily="2" charset="2"/>
              <a:buChar char="v"/>
            </a:pPr>
            <a:r>
              <a:rPr lang="en-US" sz="2600" dirty="0" smtClean="0"/>
              <a:t>Take the Writing Standards 7 through </a:t>
            </a:r>
            <a:r>
              <a:rPr lang="en-US" sz="2600" smtClean="0"/>
              <a:t>9 </a:t>
            </a:r>
            <a:r>
              <a:rPr lang="en-US" sz="2600" smtClean="0"/>
              <a:t>and </a:t>
            </a:r>
            <a:r>
              <a:rPr lang="en-US" sz="2600" dirty="0" smtClean="0"/>
              <a:t>put them in order from Grades K-12.</a:t>
            </a:r>
            <a:r>
              <a:rPr lang="en-US" sz="2800" dirty="0" smtClean="0"/>
              <a:t> </a:t>
            </a:r>
          </a:p>
          <a:p>
            <a:pPr lvl="0">
              <a:buClr>
                <a:srgbClr val="000099"/>
              </a:buClr>
              <a:buFont typeface="Wingdings" pitchFamily="2" charset="2"/>
              <a:buChar char="v"/>
            </a:pPr>
            <a:r>
              <a:rPr lang="en-US" sz="2800" dirty="0" smtClean="0"/>
              <a:t>Notice the progression of skills needed from one grade level to the next.  Any surprises?</a:t>
            </a:r>
            <a:endParaRPr lang="en-US" sz="2200" dirty="0" smtClean="0"/>
          </a:p>
          <a:p>
            <a:pPr lvl="1">
              <a:buNone/>
            </a:pPr>
            <a:endParaRPr lang="en-US" sz="22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dirty="0" smtClean="0"/>
              <a:t>The Traits</a:t>
            </a:r>
          </a:p>
        </p:txBody>
      </p:sp>
      <p:sp>
        <p:nvSpPr>
          <p:cNvPr id="5" name="Slide Number Placeholder 4"/>
          <p:cNvSpPr>
            <a:spLocks noGrp="1"/>
          </p:cNvSpPr>
          <p:nvPr>
            <p:ph type="sldNum" sz="quarter" idx="10"/>
          </p:nvPr>
        </p:nvSpPr>
        <p:spPr/>
        <p:txBody>
          <a:bodyPr/>
          <a:lstStyle/>
          <a:p>
            <a:fld id="{F523C0FC-297E-43FB-90B5-CE4F312175B2}" type="slidenum">
              <a:rPr lang="en-US" smtClean="0"/>
              <a:pPr/>
              <a:t>34</a:t>
            </a:fld>
            <a:endParaRPr lang="en-US" dirty="0"/>
          </a:p>
        </p:txBody>
      </p:sp>
      <p:graphicFrame>
        <p:nvGraphicFramePr>
          <p:cNvPr id="7" name="Content Placeholder 3"/>
          <p:cNvGraphicFramePr>
            <a:graphicFrameLocks noGrp="1"/>
          </p:cNvGraphicFramePr>
          <p:nvPr>
            <p:ph idx="1"/>
          </p:nvPr>
        </p:nvGraphicFramePr>
        <p:xfrm>
          <a:off x="1028700" y="1330035"/>
          <a:ext cx="7696199" cy="5293250"/>
        </p:xfrm>
        <a:graphic>
          <a:graphicData uri="http://schemas.openxmlformats.org/drawingml/2006/table">
            <a:tbl>
              <a:tblPr firstRow="1" bandRow="1">
                <a:tableStyleId>{5C22544A-7EE6-4342-B048-85BDC9FD1C3A}</a:tableStyleId>
              </a:tblPr>
              <a:tblGrid>
                <a:gridCol w="1702625"/>
                <a:gridCol w="1852550"/>
                <a:gridCol w="1900052"/>
                <a:gridCol w="2240972"/>
              </a:tblGrid>
              <a:tr h="1087010">
                <a:tc>
                  <a:txBody>
                    <a:bodyPr/>
                    <a:lstStyle/>
                    <a:p>
                      <a:pPr algn="ctr"/>
                      <a:endParaRPr lang="en-US" sz="1600" dirty="0"/>
                    </a:p>
                  </a:txBody>
                  <a:tcPr anchor="b">
                    <a:solidFill>
                      <a:schemeClr val="accent2"/>
                    </a:solidFill>
                  </a:tcPr>
                </a:tc>
                <a:tc>
                  <a:txBody>
                    <a:bodyPr/>
                    <a:lstStyle/>
                    <a:p>
                      <a:pPr algn="ctr"/>
                      <a:r>
                        <a:rPr lang="en-US" dirty="0" smtClean="0"/>
                        <a:t>Argumentation</a:t>
                      </a:r>
                      <a:endParaRPr lang="en-US" dirty="0"/>
                    </a:p>
                  </a:txBody>
                  <a:tcPr>
                    <a:solidFill>
                      <a:schemeClr val="accent2"/>
                    </a:solidFill>
                  </a:tcPr>
                </a:tc>
                <a:tc>
                  <a:txBody>
                    <a:bodyPr/>
                    <a:lstStyle/>
                    <a:p>
                      <a:pPr algn="ctr"/>
                      <a:r>
                        <a:rPr lang="en-US" dirty="0" smtClean="0"/>
                        <a:t>Informative</a:t>
                      </a:r>
                      <a:endParaRPr lang="en-US" dirty="0"/>
                    </a:p>
                  </a:txBody>
                  <a:tcPr>
                    <a:solidFill>
                      <a:schemeClr val="accent2"/>
                    </a:solidFill>
                  </a:tcPr>
                </a:tc>
                <a:tc>
                  <a:txBody>
                    <a:bodyPr/>
                    <a:lstStyle/>
                    <a:p>
                      <a:pPr algn="ctr"/>
                      <a:r>
                        <a:rPr lang="en-US" dirty="0" smtClean="0"/>
                        <a:t>Narrative</a:t>
                      </a:r>
                      <a:endParaRPr lang="en-US" dirty="0"/>
                    </a:p>
                  </a:txBody>
                  <a:tcPr>
                    <a:solidFill>
                      <a:schemeClr val="accent2"/>
                    </a:solidFill>
                  </a:tcPr>
                </a:tc>
              </a:tr>
              <a:tr h="764690">
                <a:tc>
                  <a:txBody>
                    <a:bodyPr/>
                    <a:lstStyle/>
                    <a:p>
                      <a:pPr marL="0" marR="0">
                        <a:lnSpc>
                          <a:spcPct val="115000"/>
                        </a:lnSpc>
                        <a:spcBef>
                          <a:spcPts val="0"/>
                        </a:spcBef>
                        <a:spcAft>
                          <a:spcPts val="1000"/>
                        </a:spcAft>
                      </a:pPr>
                      <a:r>
                        <a:rPr lang="en-US" sz="1800" b="1" baseline="0" dirty="0" smtClean="0">
                          <a:solidFill>
                            <a:srgbClr val="000099"/>
                          </a:solidFill>
                          <a:latin typeface="+mn-lt"/>
                          <a:ea typeface="Times New Roman"/>
                          <a:cs typeface="Times New Roman"/>
                        </a:rPr>
                        <a:t>Reading/ Research</a:t>
                      </a:r>
                    </a:p>
                  </a:txBody>
                  <a:tcPr anchor="ctr">
                    <a:solidFill>
                      <a:srgbClr val="6699FF"/>
                    </a:solidFill>
                  </a:tcPr>
                </a:tc>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baseline="0" dirty="0" smtClean="0">
                          <a:solidFill>
                            <a:srgbClr val="000099"/>
                          </a:solidFill>
                          <a:latin typeface="+mn-lt"/>
                          <a:ea typeface="Times New Roman"/>
                          <a:cs typeface="Times New Roman"/>
                        </a:rPr>
                        <a:t>Use of available resources; relevant, accurate, </a:t>
                      </a:r>
                      <a:r>
                        <a:rPr lang="en-US" sz="1800" b="1" baseline="0" dirty="0" smtClean="0">
                          <a:solidFill>
                            <a:srgbClr val="C00000"/>
                          </a:solidFill>
                          <a:latin typeface="+mn-lt"/>
                          <a:ea typeface="Times New Roman"/>
                          <a:cs typeface="Times New Roman"/>
                        </a:rPr>
                        <a:t>and sufficient text support</a:t>
                      </a:r>
                      <a:r>
                        <a:rPr lang="en-US" sz="1800" baseline="0" dirty="0" smtClean="0">
                          <a:latin typeface="+mn-lt"/>
                          <a:ea typeface="Times New Roman"/>
                          <a:cs typeface="Times New Roman"/>
                        </a:rPr>
                        <a:t>; </a:t>
                      </a:r>
                      <a:r>
                        <a:rPr lang="en-US" sz="1800" b="1" baseline="0" dirty="0" smtClean="0">
                          <a:solidFill>
                            <a:srgbClr val="000099"/>
                          </a:solidFill>
                          <a:latin typeface="+mn-lt"/>
                          <a:ea typeface="Times New Roman"/>
                          <a:cs typeface="Times New Roman"/>
                        </a:rPr>
                        <a:t>credibility of resources</a:t>
                      </a:r>
                    </a:p>
                    <a:p>
                      <a:endParaRPr lang="en-US" sz="1800" dirty="0"/>
                    </a:p>
                  </a:txBody>
                  <a:tcPr anchor="ctr">
                    <a:solidFill>
                      <a:srgbClr val="6699FF"/>
                    </a:solidFill>
                  </a:tcPr>
                </a:tc>
                <a:tc hMerge="1">
                  <a:txBody>
                    <a:bodyPr/>
                    <a:lstStyle/>
                    <a:p>
                      <a:endParaRPr lang="en-US" sz="1600" dirty="0"/>
                    </a:p>
                  </a:txBody>
                  <a:tcPr anchor="ctr">
                    <a:solidFill>
                      <a:srgbClr val="6699FF"/>
                    </a:solidFill>
                  </a:tcPr>
                </a:tc>
                <a:tc hMerge="1">
                  <a:txBody>
                    <a:bodyPr/>
                    <a:lstStyle/>
                    <a:p>
                      <a:endParaRPr lang="en-US" sz="1600" dirty="0"/>
                    </a:p>
                  </a:txBody>
                  <a:tcPr anchor="ctr">
                    <a:solidFill>
                      <a:srgbClr val="6699FF"/>
                    </a:solidFill>
                  </a:tcPr>
                </a:tc>
              </a:tr>
              <a:tr h="764690">
                <a:tc>
                  <a:txBody>
                    <a:bodyPr/>
                    <a:lstStyle/>
                    <a:p>
                      <a:r>
                        <a:rPr lang="en-US" sz="1800" b="1" dirty="0" smtClean="0">
                          <a:solidFill>
                            <a:srgbClr val="000099"/>
                          </a:solidFill>
                        </a:rPr>
                        <a:t>Development</a:t>
                      </a:r>
                      <a:endParaRPr lang="en-US" sz="1800" b="1" dirty="0">
                        <a:solidFill>
                          <a:srgbClr val="000099"/>
                        </a:solidFill>
                      </a:endParaRPr>
                    </a:p>
                  </a:txBody>
                  <a:tcPr anchor="ctr">
                    <a:solidFill>
                      <a:srgbClr val="99CCFF"/>
                    </a:solidFill>
                  </a:tcPr>
                </a:tc>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baseline="0" dirty="0" smtClean="0">
                          <a:solidFill>
                            <a:srgbClr val="C00000"/>
                          </a:solidFill>
                          <a:latin typeface="+mn-lt"/>
                          <a:ea typeface="Times New Roman"/>
                          <a:cs typeface="Times New Roman"/>
                        </a:rPr>
                        <a:t>Focused</a:t>
                      </a:r>
                      <a:r>
                        <a:rPr lang="en-US" sz="1800" baseline="0" dirty="0" smtClean="0">
                          <a:solidFill>
                            <a:srgbClr val="C00000"/>
                          </a:solidFill>
                          <a:latin typeface="+mn-lt"/>
                          <a:ea typeface="Times New Roman"/>
                          <a:cs typeface="Times New Roman"/>
                        </a:rPr>
                        <a:t> </a:t>
                      </a:r>
                      <a:r>
                        <a:rPr lang="en-US" sz="1800" b="1" baseline="0" dirty="0" smtClean="0">
                          <a:solidFill>
                            <a:srgbClr val="000099"/>
                          </a:solidFill>
                          <a:latin typeface="+mn-lt"/>
                          <a:ea typeface="Times New Roman"/>
                          <a:cs typeface="Times New Roman"/>
                        </a:rPr>
                        <a:t>response; development using relevant and sufficient details to achieve the purpose</a:t>
                      </a:r>
                    </a:p>
                    <a:p>
                      <a:endParaRPr lang="en-US" sz="1800" dirty="0"/>
                    </a:p>
                  </a:txBody>
                  <a:tcPr anchor="ctr">
                    <a:solidFill>
                      <a:srgbClr val="99CCFF"/>
                    </a:solidFill>
                  </a:tcPr>
                </a:tc>
                <a:tc hMerge="1">
                  <a:txBody>
                    <a:bodyPr/>
                    <a:lstStyle/>
                    <a:p>
                      <a:endParaRPr lang="en-US" sz="1600" dirty="0"/>
                    </a:p>
                  </a:txBody>
                  <a:tcPr anchor="ctr">
                    <a:solidFill>
                      <a:srgbClr val="99CCFF"/>
                    </a:solidFill>
                  </a:tcPr>
                </a:tc>
                <a:tc hMerge="1">
                  <a:txBody>
                    <a:bodyPr/>
                    <a:lstStyle/>
                    <a:p>
                      <a:endParaRPr lang="en-US" sz="1600" dirty="0"/>
                    </a:p>
                  </a:txBody>
                  <a:tcPr anchor="ctr">
                    <a:solidFill>
                      <a:srgbClr val="99CCFF"/>
                    </a:solidFill>
                  </a:tcPr>
                </a:tc>
              </a:tr>
              <a:tr h="707289">
                <a:tc>
                  <a:txBody>
                    <a:bodyPr/>
                    <a:lstStyle/>
                    <a:p>
                      <a:pPr marL="342900" indent="-342900">
                        <a:buNone/>
                      </a:pPr>
                      <a:r>
                        <a:rPr lang="en-US" sz="1800" b="1" dirty="0" smtClean="0">
                          <a:solidFill>
                            <a:srgbClr val="000099"/>
                          </a:solidFill>
                        </a:rPr>
                        <a:t>Organization</a:t>
                      </a:r>
                      <a:endParaRPr lang="en-US" sz="1800" b="1" dirty="0">
                        <a:solidFill>
                          <a:srgbClr val="000099"/>
                        </a:solidFill>
                      </a:endParaRPr>
                    </a:p>
                  </a:txBody>
                  <a:tcPr anchor="ctr">
                    <a:solidFill>
                      <a:srgbClr val="6699FF"/>
                    </a:solidFill>
                  </a:tcPr>
                </a:tc>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baseline="0" dirty="0" smtClean="0">
                          <a:solidFill>
                            <a:srgbClr val="C00000"/>
                          </a:solidFill>
                          <a:latin typeface="+mn-lt"/>
                          <a:ea typeface="Times New Roman"/>
                          <a:cs typeface="Times New Roman"/>
                        </a:rPr>
                        <a:t>Structure</a:t>
                      </a:r>
                      <a:r>
                        <a:rPr lang="en-US" sz="1800" b="1" baseline="0" dirty="0" smtClean="0">
                          <a:solidFill>
                            <a:srgbClr val="000099"/>
                          </a:solidFill>
                          <a:latin typeface="+mn-lt"/>
                          <a:ea typeface="Times New Roman"/>
                          <a:cs typeface="Times New Roman"/>
                        </a:rPr>
                        <a:t>; introduction, progression of ideas, transitions, conclusion</a:t>
                      </a:r>
                    </a:p>
                    <a:p>
                      <a:endParaRPr lang="en-US" sz="1800" dirty="0"/>
                    </a:p>
                  </a:txBody>
                  <a:tcPr anchor="ctr">
                    <a:solidFill>
                      <a:srgbClr val="6699FF"/>
                    </a:solidFill>
                  </a:tcPr>
                </a:tc>
                <a:tc hMerge="1">
                  <a:txBody>
                    <a:bodyPr/>
                    <a:lstStyle/>
                    <a:p>
                      <a:endParaRPr lang="en-US" sz="1600" dirty="0"/>
                    </a:p>
                  </a:txBody>
                  <a:tcPr anchor="ctr">
                    <a:solidFill>
                      <a:srgbClr val="6699FF"/>
                    </a:solidFill>
                  </a:tcPr>
                </a:tc>
                <a:tc hMerge="1">
                  <a:txBody>
                    <a:bodyPr/>
                    <a:lstStyle/>
                    <a:p>
                      <a:endParaRPr lang="en-US" sz="1600" dirty="0"/>
                    </a:p>
                  </a:txBody>
                  <a:tcPr anchor="ctr">
                    <a:solidFill>
                      <a:srgbClr val="6699FF"/>
                    </a:solidFill>
                  </a:tcPr>
                </a:tc>
              </a:tr>
              <a:tr h="1414576">
                <a:tc>
                  <a:txBody>
                    <a:bodyPr/>
                    <a:lstStyle/>
                    <a:p>
                      <a:pPr marL="0" marR="0">
                        <a:lnSpc>
                          <a:spcPct val="115000"/>
                        </a:lnSpc>
                        <a:spcBef>
                          <a:spcPts val="0"/>
                        </a:spcBef>
                        <a:spcAft>
                          <a:spcPts val="1000"/>
                        </a:spcAft>
                      </a:pPr>
                      <a:r>
                        <a:rPr lang="en-US" sz="1800" b="1" baseline="0" dirty="0" smtClean="0">
                          <a:solidFill>
                            <a:srgbClr val="000099"/>
                          </a:solidFill>
                          <a:latin typeface="+mn-lt"/>
                          <a:ea typeface="Times New Roman"/>
                          <a:cs typeface="Times New Roman"/>
                        </a:rPr>
                        <a:t>Language/ Conventions</a:t>
                      </a:r>
                    </a:p>
                  </a:txBody>
                  <a:tcPr anchor="ctr">
                    <a:solidFill>
                      <a:srgbClr val="99CCFF"/>
                    </a:solidFill>
                  </a:tcPr>
                </a:tc>
                <a:tc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baseline="0" dirty="0" smtClean="0">
                          <a:solidFill>
                            <a:srgbClr val="000099"/>
                          </a:solidFill>
                          <a:latin typeface="+mn-lt"/>
                          <a:ea typeface="Times New Roman"/>
                          <a:cs typeface="Times New Roman"/>
                        </a:rPr>
                        <a:t>Command of standard English; language and tone appropriate to </a:t>
                      </a:r>
                      <a:r>
                        <a:rPr lang="en-US" sz="1800" b="1" baseline="0" dirty="0" smtClean="0">
                          <a:solidFill>
                            <a:srgbClr val="C00000"/>
                          </a:solidFill>
                          <a:latin typeface="+mn-lt"/>
                          <a:ea typeface="Times New Roman"/>
                          <a:cs typeface="Times New Roman"/>
                        </a:rPr>
                        <a:t>audience</a:t>
                      </a:r>
                      <a:r>
                        <a:rPr lang="en-US" sz="1800" baseline="0" dirty="0" smtClean="0">
                          <a:latin typeface="+mn-lt"/>
                          <a:ea typeface="Times New Roman"/>
                          <a:cs typeface="Times New Roman"/>
                        </a:rPr>
                        <a:t> </a:t>
                      </a:r>
                      <a:r>
                        <a:rPr lang="en-US" sz="1800" b="1" baseline="0" dirty="0" smtClean="0">
                          <a:solidFill>
                            <a:srgbClr val="000099"/>
                          </a:solidFill>
                          <a:latin typeface="+mn-lt"/>
                          <a:ea typeface="Times New Roman"/>
                          <a:cs typeface="Times New Roman"/>
                        </a:rPr>
                        <a:t>and purpose; complete sentences with variety in length and structure; citation of sources</a:t>
                      </a:r>
                    </a:p>
                    <a:p>
                      <a:endParaRPr lang="en-US" sz="1800" dirty="0"/>
                    </a:p>
                  </a:txBody>
                  <a:tcPr anchor="ctr">
                    <a:solidFill>
                      <a:srgbClr val="99CCFF"/>
                    </a:solidFill>
                  </a:tcPr>
                </a:tc>
                <a:tc hMerge="1">
                  <a:txBody>
                    <a:bodyPr/>
                    <a:lstStyle/>
                    <a:p>
                      <a:endParaRPr lang="en-US" sz="1600" dirty="0"/>
                    </a:p>
                  </a:txBody>
                  <a:tcPr anchor="ctr">
                    <a:solidFill>
                      <a:srgbClr val="99CCFF"/>
                    </a:solidFill>
                  </a:tcPr>
                </a:tc>
                <a:tc hMerge="1">
                  <a:txBody>
                    <a:bodyPr/>
                    <a:lstStyle/>
                    <a:p>
                      <a:endParaRPr lang="en-US" sz="1600" dirty="0"/>
                    </a:p>
                  </a:txBody>
                  <a:tcPr anchor="ctr">
                    <a:solidFill>
                      <a:srgbClr val="99CCFF"/>
                    </a:solidFill>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dirty="0" smtClean="0"/>
              <a:t>The Traits</a:t>
            </a:r>
          </a:p>
        </p:txBody>
      </p:sp>
      <p:sp>
        <p:nvSpPr>
          <p:cNvPr id="5" name="Slide Number Placeholder 4"/>
          <p:cNvSpPr>
            <a:spLocks noGrp="1"/>
          </p:cNvSpPr>
          <p:nvPr>
            <p:ph type="sldNum" sz="quarter" idx="10"/>
          </p:nvPr>
        </p:nvSpPr>
        <p:spPr/>
        <p:txBody>
          <a:bodyPr/>
          <a:lstStyle/>
          <a:p>
            <a:fld id="{F523C0FC-297E-43FB-90B5-CE4F312175B2}" type="slidenum">
              <a:rPr lang="en-US" smtClean="0"/>
              <a:pPr/>
              <a:t>35</a:t>
            </a:fld>
            <a:endParaRPr lang="en-US" dirty="0"/>
          </a:p>
        </p:txBody>
      </p:sp>
      <p:graphicFrame>
        <p:nvGraphicFramePr>
          <p:cNvPr id="7" name="Content Placeholder 3"/>
          <p:cNvGraphicFramePr>
            <a:graphicFrameLocks noGrp="1"/>
          </p:cNvGraphicFramePr>
          <p:nvPr>
            <p:ph idx="1"/>
          </p:nvPr>
        </p:nvGraphicFramePr>
        <p:xfrm>
          <a:off x="3285012" y="1436912"/>
          <a:ext cx="2529445" cy="5165775"/>
        </p:xfrm>
        <a:graphic>
          <a:graphicData uri="http://schemas.openxmlformats.org/drawingml/2006/table">
            <a:tbl>
              <a:tblPr firstRow="1" bandRow="1">
                <a:tableStyleId>{5C22544A-7EE6-4342-B048-85BDC9FD1C3A}</a:tableStyleId>
              </a:tblPr>
              <a:tblGrid>
                <a:gridCol w="2529445"/>
              </a:tblGrid>
              <a:tr h="172192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dirty="0" smtClean="0"/>
                        <a:t>Narrative</a:t>
                      </a:r>
                    </a:p>
                    <a:p>
                      <a:pPr algn="ctr"/>
                      <a:endParaRPr lang="en-US" sz="2800" dirty="0"/>
                    </a:p>
                  </a:txBody>
                  <a:tcPr>
                    <a:solidFill>
                      <a:schemeClr val="accent2"/>
                    </a:solidFill>
                  </a:tcPr>
                </a:tc>
              </a:tr>
              <a:tr h="172192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dirty="0" smtClean="0">
                          <a:solidFill>
                            <a:schemeClr val="bg1"/>
                          </a:solidFill>
                        </a:rPr>
                        <a:t>Informative</a:t>
                      </a:r>
                    </a:p>
                    <a:p>
                      <a:pPr algn="ctr"/>
                      <a:endParaRPr lang="en-US" sz="2800" dirty="0"/>
                    </a:p>
                  </a:txBody>
                  <a:tcPr>
                    <a:solidFill>
                      <a:schemeClr val="accent2"/>
                    </a:solidFill>
                  </a:tcPr>
                </a:tc>
              </a:tr>
              <a:tr h="172192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2800" dirty="0" smtClean="0">
                          <a:solidFill>
                            <a:schemeClr val="bg1"/>
                          </a:solidFill>
                        </a:rPr>
                        <a:t>Argumentation</a:t>
                      </a:r>
                    </a:p>
                    <a:p>
                      <a:pPr algn="ctr"/>
                      <a:endParaRPr lang="en-US" sz="2800" dirty="0"/>
                    </a:p>
                  </a:txBody>
                  <a:tcPr>
                    <a:solidFill>
                      <a:schemeClr val="accent2"/>
                    </a:solidFill>
                  </a:tcPr>
                </a:tc>
              </a:tr>
            </a:tbl>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Narrative Writing</a:t>
            </a:r>
            <a:endParaRPr lang="en-US" dirty="0"/>
          </a:p>
        </p:txBody>
      </p:sp>
      <p:sp>
        <p:nvSpPr>
          <p:cNvPr id="3" name="Content Placeholder 2"/>
          <p:cNvSpPr>
            <a:spLocks noGrp="1"/>
          </p:cNvSpPr>
          <p:nvPr>
            <p:ph idx="1"/>
          </p:nvPr>
        </p:nvSpPr>
        <p:spPr/>
        <p:txBody>
          <a:bodyPr/>
          <a:lstStyle/>
          <a:p>
            <a:r>
              <a:rPr lang="en-US" dirty="0" smtClean="0"/>
              <a:t>Conveys experiences, either real or imaginary, and uses time as its deep structure</a:t>
            </a:r>
          </a:p>
          <a:p>
            <a:pPr>
              <a:spcBef>
                <a:spcPts val="2000"/>
              </a:spcBef>
            </a:pPr>
            <a:r>
              <a:rPr lang="en-US" dirty="0" smtClean="0"/>
              <a:t>Can be used for many purposes, such as to inform, instruct, persuade, or entertain</a:t>
            </a:r>
          </a:p>
          <a:p>
            <a:pPr>
              <a:spcBef>
                <a:spcPts val="2000"/>
              </a:spcBef>
            </a:pPr>
            <a:r>
              <a:rPr lang="en-US" dirty="0" smtClean="0"/>
              <a:t>Can be used in the service of informational and argumentative writing</a:t>
            </a:r>
          </a:p>
          <a:p>
            <a:pPr>
              <a:spcBef>
                <a:spcPts val="2000"/>
              </a:spcBef>
              <a:buNone/>
            </a:pPr>
            <a:endParaRPr lang="en-US" dirty="0" smtClean="0"/>
          </a:p>
          <a:p>
            <a:pPr>
              <a:spcBef>
                <a:spcPts val="2000"/>
              </a:spcBef>
            </a:pPr>
            <a:endParaRPr lang="en-US" dirty="0" smtClean="0"/>
          </a:p>
        </p:txBody>
      </p:sp>
      <p:sp>
        <p:nvSpPr>
          <p:cNvPr id="4" name="Slide Number Placeholder 3"/>
          <p:cNvSpPr>
            <a:spLocks noGrp="1"/>
          </p:cNvSpPr>
          <p:nvPr>
            <p:ph type="sldNum" sz="quarter" idx="10"/>
          </p:nvPr>
        </p:nvSpPr>
        <p:spPr/>
        <p:txBody>
          <a:bodyPr/>
          <a:lstStyle/>
          <a:p>
            <a:fld id="{F523C0FC-297E-43FB-90B5-CE4F312175B2}" type="slidenum">
              <a:rPr lang="en-US" smtClean="0"/>
              <a:pPr/>
              <a:t>36</a:t>
            </a:fld>
            <a:endParaRPr lang="en-US" dirty="0"/>
          </a:p>
        </p:txBody>
      </p:sp>
      <p:sp>
        <p:nvSpPr>
          <p:cNvPr id="8" name="TextBox 7"/>
          <p:cNvSpPr txBox="1"/>
          <p:nvPr/>
        </p:nvSpPr>
        <p:spPr>
          <a:xfrm>
            <a:off x="5638801" y="5276850"/>
            <a:ext cx="2943224" cy="369332"/>
          </a:xfrm>
          <a:prstGeom prst="rect">
            <a:avLst/>
          </a:prstGeom>
          <a:noFill/>
        </p:spPr>
        <p:txBody>
          <a:bodyPr wrap="square" rtlCol="0">
            <a:spAutoFit/>
          </a:bodyPr>
          <a:lstStyle/>
          <a:p>
            <a:pPr algn="r"/>
            <a:r>
              <a:rPr lang="en-US" sz="1800" dirty="0" smtClean="0">
                <a:solidFill>
                  <a:srgbClr val="000099"/>
                </a:solidFill>
                <a:latin typeface="+mn-lt"/>
              </a:rPr>
              <a:t>Appendix A, page 23</a:t>
            </a:r>
            <a:endParaRPr lang="en-US" sz="1800" dirty="0">
              <a:solidFill>
                <a:srgbClr val="000099"/>
              </a:solidFill>
              <a:latin typeface="+mn-lt"/>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Informational/Explanatory Writing</a:t>
            </a:r>
            <a:endParaRPr lang="en-US" dirty="0"/>
          </a:p>
        </p:txBody>
      </p:sp>
      <p:sp>
        <p:nvSpPr>
          <p:cNvPr id="3" name="Content Placeholder 2"/>
          <p:cNvSpPr>
            <a:spLocks noGrp="1"/>
          </p:cNvSpPr>
          <p:nvPr>
            <p:ph idx="1"/>
          </p:nvPr>
        </p:nvSpPr>
        <p:spPr/>
        <p:txBody>
          <a:bodyPr/>
          <a:lstStyle/>
          <a:p>
            <a:pPr>
              <a:buClr>
                <a:srgbClr val="000099"/>
              </a:buClr>
              <a:buFont typeface="Wingdings" pitchFamily="2" charset="2"/>
              <a:buChar char="v"/>
            </a:pPr>
            <a:r>
              <a:rPr lang="en-US" dirty="0" smtClean="0"/>
              <a:t>Conveys information accurately</a:t>
            </a:r>
          </a:p>
          <a:p>
            <a:pPr>
              <a:spcBef>
                <a:spcPts val="2000"/>
              </a:spcBef>
              <a:buClr>
                <a:srgbClr val="000099"/>
              </a:buClr>
              <a:buFont typeface="Wingdings" pitchFamily="2" charset="2"/>
              <a:buChar char="v"/>
            </a:pPr>
            <a:r>
              <a:rPr lang="en-US" dirty="0" smtClean="0"/>
              <a:t>Serves one or more closely related purposes</a:t>
            </a:r>
          </a:p>
          <a:p>
            <a:pPr lvl="1">
              <a:buClr>
                <a:srgbClr val="000099"/>
              </a:buClr>
            </a:pPr>
            <a:r>
              <a:rPr lang="en-US" dirty="0" smtClean="0"/>
              <a:t>To increase readers’ knowledge of a subject</a:t>
            </a:r>
          </a:p>
          <a:p>
            <a:pPr lvl="1">
              <a:buClr>
                <a:srgbClr val="000099"/>
              </a:buClr>
            </a:pPr>
            <a:r>
              <a:rPr lang="en-US" dirty="0" smtClean="0"/>
              <a:t>To help readers better understand a procedure or process</a:t>
            </a:r>
          </a:p>
          <a:p>
            <a:pPr lvl="1">
              <a:buClr>
                <a:srgbClr val="000099"/>
              </a:buClr>
            </a:pPr>
            <a:r>
              <a:rPr lang="en-US" dirty="0" smtClean="0"/>
              <a:t>To provide readers with an enhanced comprehension of a concept</a:t>
            </a:r>
          </a:p>
          <a:p>
            <a:endParaRPr lang="en-US" dirty="0"/>
          </a:p>
        </p:txBody>
      </p:sp>
      <p:sp>
        <p:nvSpPr>
          <p:cNvPr id="4" name="Slide Number Placeholder 3"/>
          <p:cNvSpPr>
            <a:spLocks noGrp="1"/>
          </p:cNvSpPr>
          <p:nvPr>
            <p:ph type="sldNum" sz="quarter" idx="10"/>
          </p:nvPr>
        </p:nvSpPr>
        <p:spPr/>
        <p:txBody>
          <a:bodyPr/>
          <a:lstStyle/>
          <a:p>
            <a:fld id="{F523C0FC-297E-43FB-90B5-CE4F312175B2}" type="slidenum">
              <a:rPr lang="en-US" smtClean="0"/>
              <a:pPr/>
              <a:t>37</a:t>
            </a:fld>
            <a:endParaRPr lang="en-US" dirty="0"/>
          </a:p>
        </p:txBody>
      </p:sp>
      <p:sp>
        <p:nvSpPr>
          <p:cNvPr id="8" name="TextBox 7"/>
          <p:cNvSpPr txBox="1"/>
          <p:nvPr/>
        </p:nvSpPr>
        <p:spPr>
          <a:xfrm>
            <a:off x="5638801" y="5276850"/>
            <a:ext cx="2943224" cy="369332"/>
          </a:xfrm>
          <a:prstGeom prst="rect">
            <a:avLst/>
          </a:prstGeom>
          <a:noFill/>
        </p:spPr>
        <p:txBody>
          <a:bodyPr wrap="square" rtlCol="0">
            <a:spAutoFit/>
          </a:bodyPr>
          <a:lstStyle/>
          <a:p>
            <a:pPr algn="r"/>
            <a:r>
              <a:rPr lang="en-US" sz="1800" dirty="0" smtClean="0">
                <a:solidFill>
                  <a:srgbClr val="000099"/>
                </a:solidFill>
                <a:latin typeface="+mn-lt"/>
              </a:rPr>
              <a:t>Appendix A, page 23</a:t>
            </a:r>
            <a:endParaRPr lang="en-US" sz="1800" dirty="0">
              <a:solidFill>
                <a:srgbClr val="000099"/>
              </a:solidFill>
              <a:latin typeface="+mn-lt"/>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Argumentation/Opinion</a:t>
            </a:r>
            <a:endParaRPr lang="en-US" dirty="0"/>
          </a:p>
        </p:txBody>
      </p:sp>
      <p:sp>
        <p:nvSpPr>
          <p:cNvPr id="3" name="Content Placeholder 2"/>
          <p:cNvSpPr>
            <a:spLocks noGrp="1"/>
          </p:cNvSpPr>
          <p:nvPr>
            <p:ph idx="1"/>
          </p:nvPr>
        </p:nvSpPr>
        <p:spPr/>
        <p:txBody>
          <a:bodyPr/>
          <a:lstStyle/>
          <a:p>
            <a:pPr>
              <a:buClr>
                <a:srgbClr val="000099"/>
              </a:buClr>
              <a:buFont typeface="Wingdings" pitchFamily="2" charset="2"/>
              <a:buChar char="v"/>
            </a:pPr>
            <a:r>
              <a:rPr lang="en-US" dirty="0" smtClean="0"/>
              <a:t>Used for many purposes</a:t>
            </a:r>
          </a:p>
          <a:p>
            <a:pPr lvl="1">
              <a:buClr>
                <a:srgbClr val="000099"/>
              </a:buClr>
            </a:pPr>
            <a:r>
              <a:rPr lang="en-US" dirty="0" smtClean="0"/>
              <a:t>To change the reader’s point of view</a:t>
            </a:r>
          </a:p>
          <a:p>
            <a:pPr lvl="1">
              <a:buClr>
                <a:srgbClr val="000099"/>
              </a:buClr>
            </a:pPr>
            <a:r>
              <a:rPr lang="en-US" dirty="0" smtClean="0"/>
              <a:t>To bring about some action on the reader’s part</a:t>
            </a:r>
          </a:p>
          <a:p>
            <a:pPr lvl="1">
              <a:buClr>
                <a:srgbClr val="000099"/>
              </a:buClr>
            </a:pPr>
            <a:r>
              <a:rPr lang="en-US" dirty="0" smtClean="0"/>
              <a:t>To ask the reader to accept the writer’s explanation or evaluation of a concept, issue or problem</a:t>
            </a:r>
          </a:p>
          <a:p>
            <a:pPr>
              <a:spcBef>
                <a:spcPts val="2000"/>
              </a:spcBef>
              <a:buClr>
                <a:srgbClr val="000099"/>
              </a:buClr>
              <a:buFont typeface="Wingdings" pitchFamily="2" charset="2"/>
              <a:buChar char="v"/>
            </a:pPr>
            <a:r>
              <a:rPr lang="en-US" dirty="0" smtClean="0"/>
              <a:t>An argument is a reasoned, logical way of demonstrating that the writer’s position, belief, or conclusion is valid</a:t>
            </a:r>
          </a:p>
        </p:txBody>
      </p:sp>
      <p:sp>
        <p:nvSpPr>
          <p:cNvPr id="4" name="Slide Number Placeholder 3"/>
          <p:cNvSpPr>
            <a:spLocks noGrp="1"/>
          </p:cNvSpPr>
          <p:nvPr>
            <p:ph type="sldNum" sz="quarter" idx="10"/>
          </p:nvPr>
        </p:nvSpPr>
        <p:spPr/>
        <p:txBody>
          <a:bodyPr/>
          <a:lstStyle/>
          <a:p>
            <a:fld id="{F523C0FC-297E-43FB-90B5-CE4F312175B2}" type="slidenum">
              <a:rPr lang="en-US" smtClean="0"/>
              <a:pPr/>
              <a:t>38</a:t>
            </a:fld>
            <a:endParaRPr lang="en-US" dirty="0"/>
          </a:p>
        </p:txBody>
      </p:sp>
      <p:sp>
        <p:nvSpPr>
          <p:cNvPr id="8" name="TextBox 7"/>
          <p:cNvSpPr txBox="1"/>
          <p:nvPr/>
        </p:nvSpPr>
        <p:spPr>
          <a:xfrm>
            <a:off x="5638801" y="5276850"/>
            <a:ext cx="2943224" cy="369332"/>
          </a:xfrm>
          <a:prstGeom prst="rect">
            <a:avLst/>
          </a:prstGeom>
          <a:noFill/>
        </p:spPr>
        <p:txBody>
          <a:bodyPr wrap="square" rtlCol="0">
            <a:spAutoFit/>
          </a:bodyPr>
          <a:lstStyle/>
          <a:p>
            <a:pPr algn="r"/>
            <a:r>
              <a:rPr lang="en-US" sz="1800" dirty="0" smtClean="0">
                <a:solidFill>
                  <a:srgbClr val="000099"/>
                </a:solidFill>
                <a:latin typeface="+mn-lt"/>
              </a:rPr>
              <a:t>Appendix A, page 23</a:t>
            </a:r>
            <a:endParaRPr lang="en-US" sz="1800" dirty="0">
              <a:solidFill>
                <a:srgbClr val="000099"/>
              </a:solidFill>
              <a:latin typeface="+mn-l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0"/>
          </p:nvPr>
        </p:nvSpPr>
        <p:spPr/>
        <p:txBody>
          <a:bodyPr/>
          <a:lstStyle/>
          <a:p>
            <a:pPr>
              <a:defRPr/>
            </a:pPr>
            <a:fld id="{F523C0FC-297E-43FB-90B5-CE4F312175B2}" type="slidenum">
              <a:rPr lang="en-US" smtClean="0"/>
              <a:pPr>
                <a:defRPr/>
              </a:pPr>
              <a:t>3</a:t>
            </a:fld>
            <a:endParaRPr lang="en-US" dirty="0"/>
          </a:p>
        </p:txBody>
      </p:sp>
      <p:sp>
        <p:nvSpPr>
          <p:cNvPr id="217" name="Rectangle 216"/>
          <p:cNvSpPr/>
          <p:nvPr/>
        </p:nvSpPr>
        <p:spPr>
          <a:xfrm>
            <a:off x="1" y="0"/>
            <a:ext cx="3669474" cy="6858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endParaRPr lang="en-US" sz="2000" dirty="0">
              <a:latin typeface="Arial Black" pitchFamily="34" charset="0"/>
            </a:endParaRPr>
          </a:p>
          <a:p>
            <a:pPr algn="ctr" fontAlgn="auto">
              <a:spcBef>
                <a:spcPts val="0"/>
              </a:spcBef>
              <a:spcAft>
                <a:spcPts val="0"/>
              </a:spcAft>
              <a:defRPr/>
            </a:pPr>
            <a:r>
              <a:rPr lang="en-US" sz="1600" dirty="0">
                <a:solidFill>
                  <a:schemeClr val="bg2">
                    <a:lumMod val="10000"/>
                  </a:schemeClr>
                </a:solidFill>
                <a:latin typeface="Arial Black" pitchFamily="34" charset="0"/>
              </a:rPr>
              <a:t>READING</a:t>
            </a:r>
          </a:p>
        </p:txBody>
      </p:sp>
      <p:sp>
        <p:nvSpPr>
          <p:cNvPr id="218" name="Rectangle 217"/>
          <p:cNvSpPr/>
          <p:nvPr/>
        </p:nvSpPr>
        <p:spPr>
          <a:xfrm>
            <a:off x="3681351" y="0"/>
            <a:ext cx="2030474" cy="6858000"/>
          </a:xfrm>
          <a:prstGeom prst="rect">
            <a:avLst/>
          </a:prstGeom>
          <a:solidFill>
            <a:schemeClr val="accent3">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endParaRPr lang="en-US" sz="2000" dirty="0">
              <a:latin typeface="Arial Black" pitchFamily="34" charset="0"/>
            </a:endParaRPr>
          </a:p>
          <a:p>
            <a:pPr algn="ctr" fontAlgn="auto">
              <a:spcBef>
                <a:spcPts val="0"/>
              </a:spcBef>
              <a:spcAft>
                <a:spcPts val="0"/>
              </a:spcAft>
              <a:defRPr/>
            </a:pPr>
            <a:r>
              <a:rPr lang="en-US" sz="1600" dirty="0">
                <a:solidFill>
                  <a:schemeClr val="bg2">
                    <a:lumMod val="10000"/>
                  </a:schemeClr>
                </a:solidFill>
                <a:latin typeface="Arial Black" pitchFamily="34" charset="0"/>
              </a:rPr>
              <a:t>WRITING</a:t>
            </a:r>
          </a:p>
        </p:txBody>
      </p:sp>
      <p:sp>
        <p:nvSpPr>
          <p:cNvPr id="219" name="Rectangle 218"/>
          <p:cNvSpPr/>
          <p:nvPr/>
        </p:nvSpPr>
        <p:spPr>
          <a:xfrm>
            <a:off x="5715000" y="0"/>
            <a:ext cx="1752600" cy="6858000"/>
          </a:xfrm>
          <a:prstGeom prst="rect">
            <a:avLst/>
          </a:prstGeom>
          <a:solidFill>
            <a:schemeClr val="bg1">
              <a:lumMod val="8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endParaRPr lang="en-US" sz="400" dirty="0">
              <a:solidFill>
                <a:schemeClr val="bg2">
                  <a:lumMod val="10000"/>
                </a:schemeClr>
              </a:solidFill>
              <a:latin typeface="Arial Black" pitchFamily="34" charset="0"/>
            </a:endParaRPr>
          </a:p>
          <a:p>
            <a:pPr algn="ctr" fontAlgn="auto">
              <a:spcBef>
                <a:spcPts val="0"/>
              </a:spcBef>
              <a:spcAft>
                <a:spcPts val="0"/>
              </a:spcAft>
              <a:defRPr/>
            </a:pPr>
            <a:endParaRPr lang="en-US" sz="800" dirty="0">
              <a:solidFill>
                <a:schemeClr val="bg2">
                  <a:lumMod val="10000"/>
                </a:schemeClr>
              </a:solidFill>
              <a:latin typeface="Arial Black" pitchFamily="34" charset="0"/>
            </a:endParaRPr>
          </a:p>
          <a:p>
            <a:pPr algn="ctr" fontAlgn="auto">
              <a:spcBef>
                <a:spcPts val="0"/>
              </a:spcBef>
              <a:spcAft>
                <a:spcPts val="0"/>
              </a:spcAft>
              <a:defRPr/>
            </a:pPr>
            <a:r>
              <a:rPr lang="en-US" sz="1550" dirty="0">
                <a:solidFill>
                  <a:schemeClr val="bg2">
                    <a:lumMod val="10000"/>
                  </a:schemeClr>
                </a:solidFill>
                <a:latin typeface="Arial Black" pitchFamily="34" charset="0"/>
              </a:rPr>
              <a:t>SPEAKING &amp; LISTENING</a:t>
            </a:r>
          </a:p>
        </p:txBody>
      </p:sp>
      <p:sp>
        <p:nvSpPr>
          <p:cNvPr id="220" name="Rectangle 219"/>
          <p:cNvSpPr/>
          <p:nvPr/>
        </p:nvSpPr>
        <p:spPr>
          <a:xfrm>
            <a:off x="7467600" y="0"/>
            <a:ext cx="1676400" cy="6858000"/>
          </a:xfrm>
          <a:prstGeom prst="rect">
            <a:avLst/>
          </a:prstGeom>
          <a:solidFill>
            <a:schemeClr val="accent6">
              <a:lumMod val="60000"/>
              <a:lumOff val="4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lstStyle/>
          <a:p>
            <a:pPr algn="ctr" fontAlgn="auto">
              <a:spcBef>
                <a:spcPts val="0"/>
              </a:spcBef>
              <a:spcAft>
                <a:spcPts val="0"/>
              </a:spcAft>
              <a:defRPr/>
            </a:pPr>
            <a:endParaRPr lang="en-US" sz="2000" dirty="0">
              <a:latin typeface="Arial Black" pitchFamily="34" charset="0"/>
            </a:endParaRPr>
          </a:p>
          <a:p>
            <a:pPr algn="ctr" fontAlgn="auto">
              <a:spcBef>
                <a:spcPts val="0"/>
              </a:spcBef>
              <a:spcAft>
                <a:spcPts val="0"/>
              </a:spcAft>
              <a:defRPr/>
            </a:pPr>
            <a:r>
              <a:rPr lang="en-US" sz="1600" dirty="0">
                <a:solidFill>
                  <a:schemeClr val="bg2">
                    <a:lumMod val="10000"/>
                  </a:schemeClr>
                </a:solidFill>
                <a:latin typeface="Arial Black" pitchFamily="34" charset="0"/>
              </a:rPr>
              <a:t>LANGUAGE</a:t>
            </a:r>
          </a:p>
        </p:txBody>
      </p:sp>
      <p:sp>
        <p:nvSpPr>
          <p:cNvPr id="221" name="Rounded Rectangle 220"/>
          <p:cNvSpPr/>
          <p:nvPr/>
        </p:nvSpPr>
        <p:spPr>
          <a:xfrm>
            <a:off x="381000" y="1524000"/>
            <a:ext cx="2667000" cy="609600"/>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a:solidFill>
                  <a:schemeClr val="bg2">
                    <a:lumMod val="10000"/>
                  </a:schemeClr>
                </a:solidFill>
              </a:rPr>
              <a:t>10 Anchor Standards</a:t>
            </a:r>
          </a:p>
          <a:p>
            <a:pPr algn="ctr" fontAlgn="auto">
              <a:spcBef>
                <a:spcPts val="0"/>
              </a:spcBef>
              <a:spcAft>
                <a:spcPts val="0"/>
              </a:spcAft>
              <a:defRPr/>
            </a:pPr>
            <a:r>
              <a:rPr lang="en-US" sz="1000" b="1" dirty="0">
                <a:solidFill>
                  <a:schemeClr val="bg2">
                    <a:lumMod val="10000"/>
                  </a:schemeClr>
                </a:solidFill>
              </a:rPr>
              <a:t>for College and Career Readiness</a:t>
            </a:r>
          </a:p>
        </p:txBody>
      </p:sp>
      <p:sp>
        <p:nvSpPr>
          <p:cNvPr id="222" name="Rounded Rectangle 221"/>
          <p:cNvSpPr/>
          <p:nvPr/>
        </p:nvSpPr>
        <p:spPr>
          <a:xfrm>
            <a:off x="3724275" y="1371600"/>
            <a:ext cx="1920875" cy="76993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a:solidFill>
                  <a:schemeClr val="bg2">
                    <a:lumMod val="10000"/>
                  </a:schemeClr>
                </a:solidFill>
              </a:rPr>
              <a:t>10 Anchor Standards</a:t>
            </a:r>
          </a:p>
          <a:p>
            <a:pPr algn="ctr" fontAlgn="auto">
              <a:spcBef>
                <a:spcPts val="0"/>
              </a:spcBef>
              <a:spcAft>
                <a:spcPts val="0"/>
              </a:spcAft>
              <a:defRPr/>
            </a:pPr>
            <a:r>
              <a:rPr lang="en-US" sz="1000" b="1" dirty="0">
                <a:solidFill>
                  <a:srgbClr val="EEECE1">
                    <a:lumMod val="10000"/>
                  </a:srgbClr>
                </a:solidFill>
              </a:rPr>
              <a:t>for College and Career Readiness</a:t>
            </a:r>
          </a:p>
        </p:txBody>
      </p:sp>
      <p:sp>
        <p:nvSpPr>
          <p:cNvPr id="223" name="Rounded Rectangle 222"/>
          <p:cNvSpPr/>
          <p:nvPr/>
        </p:nvSpPr>
        <p:spPr>
          <a:xfrm>
            <a:off x="5818188" y="1524000"/>
            <a:ext cx="1517650" cy="61753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a:solidFill>
                  <a:schemeClr val="bg2">
                    <a:lumMod val="10000"/>
                  </a:schemeClr>
                </a:solidFill>
              </a:rPr>
              <a:t>6 Anchor Standards </a:t>
            </a:r>
            <a:r>
              <a:rPr lang="en-US" sz="1000" b="1" dirty="0">
                <a:solidFill>
                  <a:schemeClr val="bg2">
                    <a:lumMod val="10000"/>
                  </a:schemeClr>
                </a:solidFill>
              </a:rPr>
              <a:t>for CCR</a:t>
            </a:r>
          </a:p>
        </p:txBody>
      </p:sp>
      <p:sp>
        <p:nvSpPr>
          <p:cNvPr id="224" name="Rounded Rectangle 223"/>
          <p:cNvSpPr/>
          <p:nvPr/>
        </p:nvSpPr>
        <p:spPr>
          <a:xfrm>
            <a:off x="7508875" y="1524000"/>
            <a:ext cx="1517650" cy="617538"/>
          </a:xfrm>
          <a:prstGeom prst="roundRect">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400" b="1" dirty="0">
                <a:solidFill>
                  <a:schemeClr val="bg2">
                    <a:lumMod val="10000"/>
                  </a:schemeClr>
                </a:solidFill>
              </a:rPr>
              <a:t>6 Anchor Standards </a:t>
            </a:r>
            <a:r>
              <a:rPr lang="en-US" sz="1000" b="1" dirty="0">
                <a:solidFill>
                  <a:schemeClr val="bg2">
                    <a:lumMod val="10000"/>
                  </a:schemeClr>
                </a:solidFill>
              </a:rPr>
              <a:t>for CCR</a:t>
            </a:r>
          </a:p>
        </p:txBody>
      </p:sp>
      <p:cxnSp>
        <p:nvCxnSpPr>
          <p:cNvPr id="225" name="Straight Connector 224"/>
          <p:cNvCxnSpPr/>
          <p:nvPr/>
        </p:nvCxnSpPr>
        <p:spPr>
          <a:xfrm>
            <a:off x="7989888" y="2141538"/>
            <a:ext cx="11112" cy="373062"/>
          </a:xfrm>
          <a:prstGeom prst="line">
            <a:avLst/>
          </a:prstGeom>
          <a:ln w="508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226" name="Rounded Rectangle 225"/>
          <p:cNvSpPr/>
          <p:nvPr/>
        </p:nvSpPr>
        <p:spPr>
          <a:xfrm>
            <a:off x="7696200" y="2514600"/>
            <a:ext cx="1020288" cy="609600"/>
          </a:xfrm>
          <a:prstGeom prst="roundRect">
            <a:avLst/>
          </a:prstGeom>
          <a:solidFill>
            <a:srgbClr val="92D050"/>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b="1" dirty="0">
                <a:solidFill>
                  <a:schemeClr val="bg2">
                    <a:lumMod val="10000"/>
                  </a:schemeClr>
                </a:solidFill>
              </a:rPr>
              <a:t>ELA Standards K-12</a:t>
            </a:r>
          </a:p>
        </p:txBody>
      </p:sp>
      <p:cxnSp>
        <p:nvCxnSpPr>
          <p:cNvPr id="227" name="Straight Connector 226"/>
          <p:cNvCxnSpPr/>
          <p:nvPr/>
        </p:nvCxnSpPr>
        <p:spPr>
          <a:xfrm>
            <a:off x="7989888" y="3124200"/>
            <a:ext cx="19050" cy="3295650"/>
          </a:xfrm>
          <a:prstGeom prst="line">
            <a:avLst/>
          </a:prstGeom>
          <a:ln w="508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a:off x="6324600" y="3124200"/>
            <a:ext cx="15875" cy="3228975"/>
          </a:xfrm>
          <a:prstGeom prst="line">
            <a:avLst/>
          </a:prstGeom>
          <a:ln w="508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229" name="Rounded Rectangle 228"/>
          <p:cNvSpPr/>
          <p:nvPr/>
        </p:nvSpPr>
        <p:spPr>
          <a:xfrm>
            <a:off x="6019800" y="2514600"/>
            <a:ext cx="1010392" cy="609600"/>
          </a:xfrm>
          <a:prstGeom prst="roundRect">
            <a:avLst/>
          </a:prstGeom>
          <a:solidFill>
            <a:srgbClr val="92D050"/>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b="1" dirty="0">
                <a:solidFill>
                  <a:schemeClr val="bg2">
                    <a:lumMod val="10000"/>
                  </a:schemeClr>
                </a:solidFill>
              </a:rPr>
              <a:t>ELA Standards K-12</a:t>
            </a:r>
          </a:p>
        </p:txBody>
      </p:sp>
      <p:cxnSp>
        <p:nvCxnSpPr>
          <p:cNvPr id="230" name="Straight Connector 229"/>
          <p:cNvCxnSpPr/>
          <p:nvPr/>
        </p:nvCxnSpPr>
        <p:spPr>
          <a:xfrm>
            <a:off x="6324600" y="2141538"/>
            <a:ext cx="0" cy="373062"/>
          </a:xfrm>
          <a:prstGeom prst="line">
            <a:avLst/>
          </a:prstGeom>
          <a:ln w="508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231" name="Rounded Rectangle 230"/>
          <p:cNvSpPr/>
          <p:nvPr/>
        </p:nvSpPr>
        <p:spPr>
          <a:xfrm>
            <a:off x="3705099" y="2513013"/>
            <a:ext cx="988951" cy="611187"/>
          </a:xfrm>
          <a:prstGeom prst="roundRect">
            <a:avLst/>
          </a:prstGeom>
          <a:solidFill>
            <a:srgbClr val="92D050"/>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b="1" dirty="0">
                <a:solidFill>
                  <a:schemeClr val="bg2">
                    <a:lumMod val="10000"/>
                  </a:schemeClr>
                </a:solidFill>
              </a:rPr>
              <a:t>ELA Standards K-12</a:t>
            </a:r>
          </a:p>
        </p:txBody>
      </p:sp>
      <p:sp>
        <p:nvSpPr>
          <p:cNvPr id="232" name="Rounded Rectangle 231"/>
          <p:cNvSpPr/>
          <p:nvPr/>
        </p:nvSpPr>
        <p:spPr>
          <a:xfrm>
            <a:off x="4702627" y="2509838"/>
            <a:ext cx="990023" cy="612775"/>
          </a:xfrm>
          <a:prstGeom prst="roundRect">
            <a:avLst/>
          </a:prstGeom>
          <a:solidFill>
            <a:schemeClr val="accent2">
              <a:lumMod val="60000"/>
              <a:lumOff val="40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b="1" dirty="0">
                <a:solidFill>
                  <a:schemeClr val="bg2">
                    <a:lumMod val="10000"/>
                  </a:schemeClr>
                </a:solidFill>
              </a:rPr>
              <a:t>Literacy </a:t>
            </a:r>
          </a:p>
          <a:p>
            <a:pPr algn="ctr" fontAlgn="auto">
              <a:spcBef>
                <a:spcPts val="0"/>
              </a:spcBef>
              <a:spcAft>
                <a:spcPts val="0"/>
              </a:spcAft>
              <a:defRPr/>
            </a:pPr>
            <a:r>
              <a:rPr lang="en-US" sz="1200" b="1" dirty="0">
                <a:solidFill>
                  <a:schemeClr val="bg2">
                    <a:lumMod val="10000"/>
                  </a:schemeClr>
                </a:solidFill>
              </a:rPr>
              <a:t>Standards 6-12</a:t>
            </a:r>
          </a:p>
        </p:txBody>
      </p:sp>
      <p:cxnSp>
        <p:nvCxnSpPr>
          <p:cNvPr id="233" name="Straight Connector 232"/>
          <p:cNvCxnSpPr/>
          <p:nvPr/>
        </p:nvCxnSpPr>
        <p:spPr>
          <a:xfrm>
            <a:off x="4011613" y="3106738"/>
            <a:ext cx="12700" cy="3259137"/>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p:nvCxnSpPr>
        <p:spPr>
          <a:xfrm>
            <a:off x="4967288" y="3124200"/>
            <a:ext cx="0" cy="3257550"/>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p:nvCxnSpPr>
        <p:spPr>
          <a:xfrm>
            <a:off x="4011613" y="2133600"/>
            <a:ext cx="0" cy="376238"/>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236" name="Rounded Rectangle 235"/>
          <p:cNvSpPr/>
          <p:nvPr/>
        </p:nvSpPr>
        <p:spPr>
          <a:xfrm>
            <a:off x="1371599" y="2209800"/>
            <a:ext cx="1062843" cy="628650"/>
          </a:xfrm>
          <a:prstGeom prst="roundRect">
            <a:avLst/>
          </a:prstGeom>
          <a:solidFill>
            <a:srgbClr val="92D050"/>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b="1" dirty="0">
                <a:solidFill>
                  <a:schemeClr val="bg2">
                    <a:lumMod val="10000"/>
                  </a:schemeClr>
                </a:solidFill>
              </a:rPr>
              <a:t>ELA Standards K-12</a:t>
            </a:r>
          </a:p>
        </p:txBody>
      </p:sp>
      <p:sp>
        <p:nvSpPr>
          <p:cNvPr id="237" name="Rounded Rectangle 236"/>
          <p:cNvSpPr/>
          <p:nvPr/>
        </p:nvSpPr>
        <p:spPr>
          <a:xfrm>
            <a:off x="2441262" y="2257425"/>
            <a:ext cx="1026329" cy="628650"/>
          </a:xfrm>
          <a:prstGeom prst="roundRect">
            <a:avLst/>
          </a:prstGeom>
          <a:solidFill>
            <a:schemeClr val="accent2">
              <a:lumMod val="60000"/>
              <a:lumOff val="4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200" b="1" dirty="0">
                <a:solidFill>
                  <a:schemeClr val="bg2">
                    <a:lumMod val="10000"/>
                  </a:schemeClr>
                </a:solidFill>
              </a:rPr>
              <a:t>Literacy </a:t>
            </a:r>
          </a:p>
          <a:p>
            <a:pPr algn="ctr" fontAlgn="auto">
              <a:spcBef>
                <a:spcPts val="0"/>
              </a:spcBef>
              <a:spcAft>
                <a:spcPts val="0"/>
              </a:spcAft>
              <a:defRPr/>
            </a:pPr>
            <a:r>
              <a:rPr lang="en-US" sz="1200" b="1" dirty="0">
                <a:solidFill>
                  <a:schemeClr val="bg2">
                    <a:lumMod val="10000"/>
                  </a:schemeClr>
                </a:solidFill>
              </a:rPr>
              <a:t>Standards 6-12</a:t>
            </a:r>
          </a:p>
        </p:txBody>
      </p:sp>
      <p:cxnSp>
        <p:nvCxnSpPr>
          <p:cNvPr id="238" name="Straight Connector 237"/>
          <p:cNvCxnSpPr/>
          <p:nvPr/>
        </p:nvCxnSpPr>
        <p:spPr>
          <a:xfrm>
            <a:off x="4951413" y="2141538"/>
            <a:ext cx="0" cy="379412"/>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a:endCxn id="236" idx="0"/>
          </p:cNvCxnSpPr>
          <p:nvPr/>
        </p:nvCxnSpPr>
        <p:spPr>
          <a:xfrm>
            <a:off x="1828800" y="2098675"/>
            <a:ext cx="74221" cy="111125"/>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a:off x="2578100" y="2141538"/>
            <a:ext cx="0" cy="115887"/>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241" name="Rounded Rectangle 240"/>
          <p:cNvSpPr/>
          <p:nvPr/>
        </p:nvSpPr>
        <p:spPr>
          <a:xfrm>
            <a:off x="457200" y="3122613"/>
            <a:ext cx="823912" cy="533400"/>
          </a:xfrm>
          <a:prstGeom prst="roundRect">
            <a:avLst/>
          </a:prstGeom>
          <a:solidFill>
            <a:srgbClr val="FFC000"/>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b="1" dirty="0">
                <a:solidFill>
                  <a:schemeClr val="bg2">
                    <a:lumMod val="10000"/>
                  </a:schemeClr>
                </a:solidFill>
              </a:rPr>
              <a:t>Literary Text</a:t>
            </a:r>
          </a:p>
        </p:txBody>
      </p:sp>
      <p:sp>
        <p:nvSpPr>
          <p:cNvPr id="242" name="Rounded Rectangle 241"/>
          <p:cNvSpPr/>
          <p:nvPr/>
        </p:nvSpPr>
        <p:spPr>
          <a:xfrm>
            <a:off x="2100263" y="3122613"/>
            <a:ext cx="685800" cy="533400"/>
          </a:xfrm>
          <a:prstGeom prst="roundRect">
            <a:avLst/>
          </a:prstGeom>
          <a:solidFill>
            <a:schemeClr val="accent2">
              <a:lumMod val="40000"/>
              <a:lumOff val="6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b="1" dirty="0">
                <a:solidFill>
                  <a:schemeClr val="bg2">
                    <a:lumMod val="10000"/>
                  </a:schemeClr>
                </a:solidFill>
              </a:rPr>
              <a:t>Hist. / S.S.</a:t>
            </a:r>
          </a:p>
        </p:txBody>
      </p:sp>
      <p:sp>
        <p:nvSpPr>
          <p:cNvPr id="243" name="Rounded Rectangle 242"/>
          <p:cNvSpPr/>
          <p:nvPr/>
        </p:nvSpPr>
        <p:spPr>
          <a:xfrm>
            <a:off x="2813113" y="3124200"/>
            <a:ext cx="663575" cy="533400"/>
          </a:xfrm>
          <a:prstGeom prst="roundRect">
            <a:avLst/>
          </a:prstGeom>
          <a:solidFill>
            <a:schemeClr val="accent2">
              <a:lumMod val="40000"/>
              <a:lumOff val="6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b="1" dirty="0">
                <a:solidFill>
                  <a:schemeClr val="bg2">
                    <a:lumMod val="10000"/>
                  </a:schemeClr>
                </a:solidFill>
              </a:rPr>
              <a:t>Sci. /    Tech Subj.</a:t>
            </a:r>
          </a:p>
        </p:txBody>
      </p:sp>
      <p:sp>
        <p:nvSpPr>
          <p:cNvPr id="244" name="Rounded Rectangle 243"/>
          <p:cNvSpPr/>
          <p:nvPr/>
        </p:nvSpPr>
        <p:spPr>
          <a:xfrm>
            <a:off x="1290699" y="3113088"/>
            <a:ext cx="819151" cy="533400"/>
          </a:xfrm>
          <a:prstGeom prst="roundRect">
            <a:avLst/>
          </a:prstGeom>
          <a:solidFill>
            <a:srgbClr val="FFC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b="1" dirty="0">
                <a:solidFill>
                  <a:schemeClr val="bg2">
                    <a:lumMod val="10000"/>
                  </a:schemeClr>
                </a:solidFill>
              </a:rPr>
              <a:t>Inform   Text</a:t>
            </a:r>
          </a:p>
        </p:txBody>
      </p:sp>
      <p:cxnSp>
        <p:nvCxnSpPr>
          <p:cNvPr id="245" name="Straight Connector 244"/>
          <p:cNvCxnSpPr/>
          <p:nvPr/>
        </p:nvCxnSpPr>
        <p:spPr>
          <a:xfrm flipH="1">
            <a:off x="1120775" y="2819400"/>
            <a:ext cx="327025" cy="304800"/>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6" name="Straight Connector 245"/>
          <p:cNvCxnSpPr>
            <a:stCxn id="236" idx="2"/>
            <a:endCxn id="244" idx="0"/>
          </p:cNvCxnSpPr>
          <p:nvPr/>
        </p:nvCxnSpPr>
        <p:spPr>
          <a:xfrm flipH="1">
            <a:off x="1700275" y="2838450"/>
            <a:ext cx="202746" cy="274638"/>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a:endCxn id="242" idx="0"/>
          </p:cNvCxnSpPr>
          <p:nvPr/>
        </p:nvCxnSpPr>
        <p:spPr>
          <a:xfrm flipH="1">
            <a:off x="2443163" y="2886075"/>
            <a:ext cx="100012" cy="236538"/>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8" name="Straight Connector 247"/>
          <p:cNvCxnSpPr>
            <a:endCxn id="243" idx="0"/>
          </p:cNvCxnSpPr>
          <p:nvPr/>
        </p:nvCxnSpPr>
        <p:spPr>
          <a:xfrm>
            <a:off x="3013138" y="2886075"/>
            <a:ext cx="131762" cy="238125"/>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a:off x="820738" y="3663950"/>
            <a:ext cx="20637" cy="2797175"/>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flipH="1">
            <a:off x="2314575" y="3643313"/>
            <a:ext cx="7938" cy="2817812"/>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a:off x="3036888" y="3636963"/>
            <a:ext cx="22225" cy="2757487"/>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52" name="Group 158"/>
          <p:cNvGrpSpPr>
            <a:grpSpLocks/>
          </p:cNvGrpSpPr>
          <p:nvPr/>
        </p:nvGrpSpPr>
        <p:grpSpPr bwMode="auto">
          <a:xfrm>
            <a:off x="1535113" y="3665538"/>
            <a:ext cx="779462" cy="2890837"/>
            <a:chOff x="379268" y="3700318"/>
            <a:chExt cx="779896" cy="2889918"/>
          </a:xfrm>
        </p:grpSpPr>
        <p:cxnSp>
          <p:nvCxnSpPr>
            <p:cNvPr id="253" name="Straight Connector 252"/>
            <p:cNvCxnSpPr/>
            <p:nvPr/>
          </p:nvCxnSpPr>
          <p:spPr>
            <a:xfrm flipH="1" flipV="1">
              <a:off x="409447" y="4854063"/>
              <a:ext cx="201725" cy="9522"/>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254" name="TextBox 253"/>
            <p:cNvSpPr txBox="1"/>
            <p:nvPr/>
          </p:nvSpPr>
          <p:spPr>
            <a:xfrm>
              <a:off x="598465" y="3903453"/>
              <a:ext cx="282732" cy="277724"/>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1</a:t>
              </a:r>
            </a:p>
          </p:txBody>
        </p:sp>
        <p:sp>
          <p:nvSpPr>
            <p:cNvPr id="255" name="TextBox 254"/>
            <p:cNvSpPr txBox="1"/>
            <p:nvPr/>
          </p:nvSpPr>
          <p:spPr>
            <a:xfrm>
              <a:off x="593699" y="3700318"/>
              <a:ext cx="281144" cy="277724"/>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K</a:t>
              </a:r>
            </a:p>
          </p:txBody>
        </p:sp>
        <p:sp>
          <p:nvSpPr>
            <p:cNvPr id="256" name="TextBox 255"/>
            <p:cNvSpPr txBox="1"/>
            <p:nvPr/>
          </p:nvSpPr>
          <p:spPr>
            <a:xfrm>
              <a:off x="607995" y="4174829"/>
              <a:ext cx="281143" cy="277725"/>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2</a:t>
              </a:r>
            </a:p>
          </p:txBody>
        </p:sp>
        <p:sp>
          <p:nvSpPr>
            <p:cNvPr id="257" name="TextBox 256"/>
            <p:cNvSpPr txBox="1"/>
            <p:nvPr/>
          </p:nvSpPr>
          <p:spPr>
            <a:xfrm>
              <a:off x="607995" y="4452554"/>
              <a:ext cx="281143" cy="276137"/>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3</a:t>
              </a:r>
            </a:p>
          </p:txBody>
        </p:sp>
        <p:sp>
          <p:nvSpPr>
            <p:cNvPr id="258" name="TextBox 257"/>
            <p:cNvSpPr txBox="1"/>
            <p:nvPr/>
          </p:nvSpPr>
          <p:spPr>
            <a:xfrm>
              <a:off x="607995" y="4715995"/>
              <a:ext cx="281143" cy="276137"/>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4</a:t>
              </a:r>
            </a:p>
          </p:txBody>
        </p:sp>
        <p:sp>
          <p:nvSpPr>
            <p:cNvPr id="259" name="TextBox 258"/>
            <p:cNvSpPr txBox="1"/>
            <p:nvPr/>
          </p:nvSpPr>
          <p:spPr>
            <a:xfrm>
              <a:off x="598465" y="4971501"/>
              <a:ext cx="281143" cy="276137"/>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5</a:t>
              </a:r>
            </a:p>
          </p:txBody>
        </p:sp>
        <p:sp>
          <p:nvSpPr>
            <p:cNvPr id="260" name="TextBox 259"/>
            <p:cNvSpPr txBox="1"/>
            <p:nvPr/>
          </p:nvSpPr>
          <p:spPr>
            <a:xfrm>
              <a:off x="593699" y="5242877"/>
              <a:ext cx="281144" cy="277724"/>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6</a:t>
              </a:r>
            </a:p>
          </p:txBody>
        </p:sp>
        <p:sp>
          <p:nvSpPr>
            <p:cNvPr id="261" name="TextBox 260"/>
            <p:cNvSpPr txBox="1"/>
            <p:nvPr/>
          </p:nvSpPr>
          <p:spPr>
            <a:xfrm>
              <a:off x="598465" y="5501557"/>
              <a:ext cx="281143" cy="276137"/>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7</a:t>
              </a:r>
            </a:p>
          </p:txBody>
        </p:sp>
        <p:sp>
          <p:nvSpPr>
            <p:cNvPr id="262" name="TextBox 261"/>
            <p:cNvSpPr txBox="1"/>
            <p:nvPr/>
          </p:nvSpPr>
          <p:spPr>
            <a:xfrm>
              <a:off x="595288" y="5764998"/>
              <a:ext cx="282732" cy="276137"/>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8</a:t>
              </a:r>
            </a:p>
          </p:txBody>
        </p:sp>
        <p:sp>
          <p:nvSpPr>
            <p:cNvPr id="263" name="TextBox 262"/>
            <p:cNvSpPr txBox="1"/>
            <p:nvPr/>
          </p:nvSpPr>
          <p:spPr>
            <a:xfrm>
              <a:off x="506339" y="6036375"/>
              <a:ext cx="555934" cy="276137"/>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9-10</a:t>
              </a:r>
            </a:p>
          </p:txBody>
        </p:sp>
        <p:sp>
          <p:nvSpPr>
            <p:cNvPr id="264" name="TextBox 263"/>
            <p:cNvSpPr txBox="1"/>
            <p:nvPr/>
          </p:nvSpPr>
          <p:spPr>
            <a:xfrm>
              <a:off x="506339" y="6312512"/>
              <a:ext cx="652825" cy="277724"/>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11-12</a:t>
              </a:r>
            </a:p>
          </p:txBody>
        </p:sp>
        <p:cxnSp>
          <p:nvCxnSpPr>
            <p:cNvPr id="265" name="Straight Connector 264"/>
            <p:cNvCxnSpPr>
              <a:stCxn id="255" idx="1"/>
            </p:cNvCxnSpPr>
            <p:nvPr/>
          </p:nvCxnSpPr>
          <p:spPr>
            <a:xfrm flipH="1" flipV="1">
              <a:off x="391975" y="3830452"/>
              <a:ext cx="201724" cy="7934"/>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flipH="1" flipV="1">
              <a:off x="396740" y="4047869"/>
              <a:ext cx="201725" cy="9522"/>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flipH="1" flipV="1">
              <a:off x="406270" y="4290680"/>
              <a:ext cx="201725" cy="9522"/>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flipH="1" flipV="1">
              <a:off x="406270" y="4581100"/>
              <a:ext cx="201725" cy="9522"/>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p:nvCxnSpPr>
          <p:spPr>
            <a:xfrm flipH="1" flipV="1">
              <a:off x="418977" y="5100048"/>
              <a:ext cx="203313" cy="9522"/>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flipH="1" flipV="1">
              <a:off x="418977" y="5382533"/>
              <a:ext cx="203313" cy="9522"/>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flipH="1" flipV="1">
              <a:off x="406270" y="5641213"/>
              <a:ext cx="201725" cy="7935"/>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2" name="Straight Connector 271"/>
            <p:cNvCxnSpPr/>
            <p:nvPr/>
          </p:nvCxnSpPr>
          <p:spPr>
            <a:xfrm flipH="1" flipV="1">
              <a:off x="409447" y="5903068"/>
              <a:ext cx="201725" cy="9522"/>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p:nvCxnSpPr>
          <p:spPr>
            <a:xfrm flipH="1" flipV="1">
              <a:off x="379268" y="6164921"/>
              <a:ext cx="201724" cy="9522"/>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p:nvCxnSpPr>
          <p:spPr>
            <a:xfrm flipH="1" flipV="1">
              <a:off x="382445" y="6439472"/>
              <a:ext cx="198547" cy="6348"/>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275" name="Straight Connector 274"/>
          <p:cNvCxnSpPr/>
          <p:nvPr/>
        </p:nvCxnSpPr>
        <p:spPr>
          <a:xfrm>
            <a:off x="1543050" y="3627438"/>
            <a:ext cx="20638" cy="2797175"/>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nvGrpSpPr>
          <p:cNvPr id="276" name="Group 194"/>
          <p:cNvGrpSpPr>
            <a:grpSpLocks/>
          </p:cNvGrpSpPr>
          <p:nvPr/>
        </p:nvGrpSpPr>
        <p:grpSpPr bwMode="auto">
          <a:xfrm>
            <a:off x="2297113" y="5453063"/>
            <a:ext cx="762000" cy="1103312"/>
            <a:chOff x="2297546" y="5452557"/>
            <a:chExt cx="760844" cy="1103093"/>
          </a:xfrm>
        </p:grpSpPr>
        <p:sp>
          <p:nvSpPr>
            <p:cNvPr id="277" name="TextBox 276"/>
            <p:cNvSpPr txBox="1"/>
            <p:nvPr/>
          </p:nvSpPr>
          <p:spPr>
            <a:xfrm>
              <a:off x="2457640" y="5984263"/>
              <a:ext cx="554782" cy="277758"/>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9-10</a:t>
              </a:r>
            </a:p>
          </p:txBody>
        </p:sp>
        <p:sp>
          <p:nvSpPr>
            <p:cNvPr id="278" name="TextBox 277"/>
            <p:cNvSpPr txBox="1"/>
            <p:nvPr/>
          </p:nvSpPr>
          <p:spPr>
            <a:xfrm>
              <a:off x="2405332" y="6277893"/>
              <a:ext cx="653058" cy="277757"/>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11-12</a:t>
              </a:r>
            </a:p>
          </p:txBody>
        </p:sp>
        <p:cxnSp>
          <p:nvCxnSpPr>
            <p:cNvPr id="279" name="Straight Connector 278"/>
            <p:cNvCxnSpPr/>
            <p:nvPr/>
          </p:nvCxnSpPr>
          <p:spPr>
            <a:xfrm flipH="1" flipV="1">
              <a:off x="2314982" y="6114413"/>
              <a:ext cx="201307" cy="7936"/>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p:nvCxnSpPr>
          <p:spPr>
            <a:xfrm flipH="1" flipV="1">
              <a:off x="2297546" y="6423914"/>
              <a:ext cx="199722" cy="6349"/>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281" name="TextBox 280"/>
            <p:cNvSpPr txBox="1"/>
            <p:nvPr/>
          </p:nvSpPr>
          <p:spPr>
            <a:xfrm>
              <a:off x="2452885" y="5452557"/>
              <a:ext cx="554782" cy="277757"/>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6-8</a:t>
              </a:r>
            </a:p>
          </p:txBody>
        </p:sp>
      </p:grpSp>
      <p:grpSp>
        <p:nvGrpSpPr>
          <p:cNvPr id="282" name="Group 233"/>
          <p:cNvGrpSpPr>
            <a:grpSpLocks/>
          </p:cNvGrpSpPr>
          <p:nvPr/>
        </p:nvGrpSpPr>
        <p:grpSpPr bwMode="auto">
          <a:xfrm>
            <a:off x="3059113" y="5461000"/>
            <a:ext cx="730250" cy="1076325"/>
            <a:chOff x="2669307" y="5475953"/>
            <a:chExt cx="731404" cy="1076697"/>
          </a:xfrm>
        </p:grpSpPr>
        <p:sp>
          <p:nvSpPr>
            <p:cNvPr id="283" name="TextBox 282"/>
            <p:cNvSpPr txBox="1"/>
            <p:nvPr/>
          </p:nvSpPr>
          <p:spPr>
            <a:xfrm>
              <a:off x="2796508" y="5998422"/>
              <a:ext cx="556503" cy="277908"/>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9-10</a:t>
              </a:r>
            </a:p>
          </p:txBody>
        </p:sp>
        <p:sp>
          <p:nvSpPr>
            <p:cNvPr id="284" name="TextBox 283"/>
            <p:cNvSpPr txBox="1"/>
            <p:nvPr/>
          </p:nvSpPr>
          <p:spPr>
            <a:xfrm>
              <a:off x="2696337" y="6276330"/>
              <a:ext cx="651904" cy="276320"/>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11-12</a:t>
              </a:r>
            </a:p>
          </p:txBody>
        </p:sp>
        <p:cxnSp>
          <p:nvCxnSpPr>
            <p:cNvPr id="285" name="Straight Connector 284"/>
            <p:cNvCxnSpPr/>
            <p:nvPr/>
          </p:nvCxnSpPr>
          <p:spPr>
            <a:xfrm flipH="1" flipV="1">
              <a:off x="2669307" y="6128642"/>
              <a:ext cx="201931" cy="7940"/>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p:nvPr/>
          </p:nvCxnSpPr>
          <p:spPr>
            <a:xfrm flipH="1" flipV="1">
              <a:off x="2669307" y="6389081"/>
              <a:ext cx="176490" cy="15880"/>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287" name="TextBox 286"/>
            <p:cNvSpPr txBox="1"/>
            <p:nvPr/>
          </p:nvSpPr>
          <p:spPr>
            <a:xfrm>
              <a:off x="2845797" y="5475953"/>
              <a:ext cx="554914" cy="276320"/>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6-8</a:t>
              </a:r>
            </a:p>
          </p:txBody>
        </p:sp>
        <p:cxnSp>
          <p:nvCxnSpPr>
            <p:cNvPr id="288" name="Straight Connector 287"/>
            <p:cNvCxnSpPr/>
            <p:nvPr/>
          </p:nvCxnSpPr>
          <p:spPr>
            <a:xfrm flipH="1" flipV="1">
              <a:off x="2696337" y="5607762"/>
              <a:ext cx="201932" cy="9528"/>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289" name="TextBox 288"/>
          <p:cNvSpPr txBox="1"/>
          <p:nvPr/>
        </p:nvSpPr>
        <p:spPr>
          <a:xfrm>
            <a:off x="4138613" y="6237288"/>
            <a:ext cx="652462" cy="277812"/>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11-12</a:t>
            </a:r>
          </a:p>
        </p:txBody>
      </p:sp>
      <p:grpSp>
        <p:nvGrpSpPr>
          <p:cNvPr id="290" name="Group 231"/>
          <p:cNvGrpSpPr>
            <a:grpSpLocks/>
          </p:cNvGrpSpPr>
          <p:nvPr/>
        </p:nvGrpSpPr>
        <p:grpSpPr bwMode="auto">
          <a:xfrm>
            <a:off x="4011613" y="3621088"/>
            <a:ext cx="682625" cy="2744787"/>
            <a:chOff x="3810000" y="3561818"/>
            <a:chExt cx="682912" cy="2745094"/>
          </a:xfrm>
        </p:grpSpPr>
        <p:cxnSp>
          <p:nvCxnSpPr>
            <p:cNvPr id="291" name="Straight Connector 290"/>
            <p:cNvCxnSpPr/>
            <p:nvPr/>
          </p:nvCxnSpPr>
          <p:spPr>
            <a:xfrm flipH="1" flipV="1">
              <a:off x="3840175" y="4716059"/>
              <a:ext cx="201698" cy="9526"/>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292" name="TextBox 291"/>
            <p:cNvSpPr txBox="1"/>
            <p:nvPr/>
          </p:nvSpPr>
          <p:spPr>
            <a:xfrm>
              <a:off x="4029167" y="3765041"/>
              <a:ext cx="282694" cy="277843"/>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1</a:t>
              </a:r>
            </a:p>
          </p:txBody>
        </p:sp>
        <p:sp>
          <p:nvSpPr>
            <p:cNvPr id="293" name="TextBox 292"/>
            <p:cNvSpPr txBox="1"/>
            <p:nvPr/>
          </p:nvSpPr>
          <p:spPr>
            <a:xfrm>
              <a:off x="4024402" y="3561818"/>
              <a:ext cx="281106" cy="276256"/>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K</a:t>
              </a:r>
            </a:p>
          </p:txBody>
        </p:sp>
        <p:sp>
          <p:nvSpPr>
            <p:cNvPr id="294" name="TextBox 293"/>
            <p:cNvSpPr txBox="1"/>
            <p:nvPr/>
          </p:nvSpPr>
          <p:spPr>
            <a:xfrm>
              <a:off x="4038696" y="4036533"/>
              <a:ext cx="281105" cy="277844"/>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2</a:t>
              </a:r>
            </a:p>
          </p:txBody>
        </p:sp>
        <p:sp>
          <p:nvSpPr>
            <p:cNvPr id="295" name="TextBox 294"/>
            <p:cNvSpPr txBox="1"/>
            <p:nvPr/>
          </p:nvSpPr>
          <p:spPr>
            <a:xfrm>
              <a:off x="4038696" y="4312789"/>
              <a:ext cx="281105" cy="277844"/>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3</a:t>
              </a:r>
            </a:p>
          </p:txBody>
        </p:sp>
        <p:sp>
          <p:nvSpPr>
            <p:cNvPr id="296" name="TextBox 295"/>
            <p:cNvSpPr txBox="1"/>
            <p:nvPr/>
          </p:nvSpPr>
          <p:spPr>
            <a:xfrm>
              <a:off x="4038696" y="4577932"/>
              <a:ext cx="281105" cy="276256"/>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4</a:t>
              </a:r>
            </a:p>
          </p:txBody>
        </p:sp>
        <p:sp>
          <p:nvSpPr>
            <p:cNvPr id="297" name="TextBox 296"/>
            <p:cNvSpPr txBox="1"/>
            <p:nvPr/>
          </p:nvSpPr>
          <p:spPr>
            <a:xfrm>
              <a:off x="4029167" y="4831960"/>
              <a:ext cx="282694" cy="277843"/>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5</a:t>
              </a:r>
            </a:p>
          </p:txBody>
        </p:sp>
        <p:sp>
          <p:nvSpPr>
            <p:cNvPr id="298" name="TextBox 297"/>
            <p:cNvSpPr txBox="1"/>
            <p:nvPr/>
          </p:nvSpPr>
          <p:spPr>
            <a:xfrm>
              <a:off x="4024402" y="5105041"/>
              <a:ext cx="281106" cy="276256"/>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6</a:t>
              </a:r>
            </a:p>
          </p:txBody>
        </p:sp>
        <p:sp>
          <p:nvSpPr>
            <p:cNvPr id="299" name="TextBox 298"/>
            <p:cNvSpPr txBox="1"/>
            <p:nvPr/>
          </p:nvSpPr>
          <p:spPr>
            <a:xfrm>
              <a:off x="4029167" y="5362244"/>
              <a:ext cx="282694" cy="277843"/>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7</a:t>
              </a:r>
            </a:p>
          </p:txBody>
        </p:sp>
        <p:sp>
          <p:nvSpPr>
            <p:cNvPr id="300" name="TextBox 299"/>
            <p:cNvSpPr txBox="1"/>
            <p:nvPr/>
          </p:nvSpPr>
          <p:spPr>
            <a:xfrm>
              <a:off x="4025991" y="5625799"/>
              <a:ext cx="282694" cy="276256"/>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8</a:t>
              </a:r>
            </a:p>
          </p:txBody>
        </p:sp>
        <p:sp>
          <p:nvSpPr>
            <p:cNvPr id="301" name="TextBox 300"/>
            <p:cNvSpPr txBox="1"/>
            <p:nvPr/>
          </p:nvSpPr>
          <p:spPr>
            <a:xfrm>
              <a:off x="3937053" y="5897291"/>
              <a:ext cx="555859" cy="277844"/>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9-10</a:t>
              </a:r>
            </a:p>
          </p:txBody>
        </p:sp>
        <p:cxnSp>
          <p:nvCxnSpPr>
            <p:cNvPr id="302" name="Straight Connector 301"/>
            <p:cNvCxnSpPr>
              <a:stCxn id="293" idx="1"/>
            </p:cNvCxnSpPr>
            <p:nvPr/>
          </p:nvCxnSpPr>
          <p:spPr>
            <a:xfrm flipH="1" flipV="1">
              <a:off x="3822705" y="3690419"/>
              <a:ext cx="201697" cy="9526"/>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p:nvCxnSpPr>
          <p:spPr>
            <a:xfrm flipH="1" flipV="1">
              <a:off x="3827469" y="3909519"/>
              <a:ext cx="201698" cy="9526"/>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p:nvCxnSpPr>
          <p:spPr>
            <a:xfrm flipH="1" flipV="1">
              <a:off x="3836998" y="4152434"/>
              <a:ext cx="201698" cy="9526"/>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p:nvPr/>
          </p:nvCxnSpPr>
          <p:spPr>
            <a:xfrm flipH="1" flipV="1">
              <a:off x="3836998" y="4442979"/>
              <a:ext cx="201698" cy="9526"/>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p:nvCxnSpPr>
          <p:spPr>
            <a:xfrm flipH="1" flipV="1">
              <a:off x="3849704" y="4962150"/>
              <a:ext cx="203285" cy="9526"/>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flipH="1" flipV="1">
              <a:off x="3849704" y="5244756"/>
              <a:ext cx="203285" cy="7938"/>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p:nvCxnSpPr>
          <p:spPr>
            <a:xfrm flipH="1" flipV="1">
              <a:off x="3836998" y="5501960"/>
              <a:ext cx="201698" cy="9526"/>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p:nvCxnSpPr>
          <p:spPr>
            <a:xfrm flipH="1" flipV="1">
              <a:off x="3840175" y="5763926"/>
              <a:ext cx="201698" cy="9526"/>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p:nvCxnSpPr>
          <p:spPr>
            <a:xfrm flipH="1" flipV="1">
              <a:off x="3810000" y="6027481"/>
              <a:ext cx="201697" cy="9526"/>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1" name="Straight Connector 310"/>
            <p:cNvCxnSpPr/>
            <p:nvPr/>
          </p:nvCxnSpPr>
          <p:spPr>
            <a:xfrm flipH="1" flipV="1">
              <a:off x="3813176" y="6300561"/>
              <a:ext cx="198520" cy="6351"/>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12" name="TextBox 311"/>
          <p:cNvSpPr txBox="1"/>
          <p:nvPr/>
        </p:nvSpPr>
        <p:spPr>
          <a:xfrm>
            <a:off x="5087938" y="5967413"/>
            <a:ext cx="555625" cy="277812"/>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9-10</a:t>
            </a:r>
          </a:p>
        </p:txBody>
      </p:sp>
      <p:sp>
        <p:nvSpPr>
          <p:cNvPr id="313" name="TextBox 312"/>
          <p:cNvSpPr txBox="1"/>
          <p:nvPr/>
        </p:nvSpPr>
        <p:spPr>
          <a:xfrm>
            <a:off x="5087938" y="6234113"/>
            <a:ext cx="652462" cy="277812"/>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11-12</a:t>
            </a:r>
          </a:p>
        </p:txBody>
      </p:sp>
      <p:cxnSp>
        <p:nvCxnSpPr>
          <p:cNvPr id="314" name="Straight Connector 313"/>
          <p:cNvCxnSpPr/>
          <p:nvPr/>
        </p:nvCxnSpPr>
        <p:spPr>
          <a:xfrm flipH="1" flipV="1">
            <a:off x="4960938" y="6097588"/>
            <a:ext cx="201612" cy="7937"/>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5" name="Straight Connector 314"/>
          <p:cNvCxnSpPr/>
          <p:nvPr/>
        </p:nvCxnSpPr>
        <p:spPr>
          <a:xfrm flipH="1" flipV="1">
            <a:off x="4964113" y="6370638"/>
            <a:ext cx="198437" cy="19050"/>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sp>
        <p:nvSpPr>
          <p:cNvPr id="316" name="TextBox 315"/>
          <p:cNvSpPr txBox="1"/>
          <p:nvPr/>
        </p:nvSpPr>
        <p:spPr>
          <a:xfrm>
            <a:off x="5137150" y="5445125"/>
            <a:ext cx="555625" cy="276225"/>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6-8</a:t>
            </a:r>
          </a:p>
        </p:txBody>
      </p:sp>
      <p:cxnSp>
        <p:nvCxnSpPr>
          <p:cNvPr id="317" name="Straight Connector 316"/>
          <p:cNvCxnSpPr/>
          <p:nvPr/>
        </p:nvCxnSpPr>
        <p:spPr>
          <a:xfrm flipH="1" flipV="1">
            <a:off x="4987925" y="5576888"/>
            <a:ext cx="201613" cy="9525"/>
          </a:xfrm>
          <a:prstGeom prst="line">
            <a:avLst/>
          </a:prstGeom>
          <a:ln w="50800">
            <a:solidFill>
              <a:schemeClr val="accent3">
                <a:lumMod val="50000"/>
              </a:schemeClr>
            </a:solidFill>
          </a:ln>
        </p:spPr>
        <p:style>
          <a:lnRef idx="1">
            <a:schemeClr val="accent1"/>
          </a:lnRef>
          <a:fillRef idx="0">
            <a:schemeClr val="accent1"/>
          </a:fillRef>
          <a:effectRef idx="0">
            <a:schemeClr val="accent1"/>
          </a:effectRef>
          <a:fontRef idx="minor">
            <a:schemeClr val="tx1"/>
          </a:fontRef>
        </p:style>
      </p:cxnSp>
      <p:cxnSp>
        <p:nvCxnSpPr>
          <p:cNvPr id="318" name="Straight Connector 317"/>
          <p:cNvCxnSpPr/>
          <p:nvPr/>
        </p:nvCxnSpPr>
        <p:spPr>
          <a:xfrm flipH="1" flipV="1">
            <a:off x="6353175" y="4756150"/>
            <a:ext cx="201613" cy="7938"/>
          </a:xfrm>
          <a:prstGeom prst="line">
            <a:avLst/>
          </a:prstGeom>
          <a:ln w="508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sp>
        <p:nvSpPr>
          <p:cNvPr id="319" name="TextBox 318"/>
          <p:cNvSpPr txBox="1"/>
          <p:nvPr/>
        </p:nvSpPr>
        <p:spPr>
          <a:xfrm>
            <a:off x="6543675" y="3805238"/>
            <a:ext cx="282575" cy="276225"/>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1</a:t>
            </a:r>
          </a:p>
        </p:txBody>
      </p:sp>
      <p:sp>
        <p:nvSpPr>
          <p:cNvPr id="320" name="TextBox 319"/>
          <p:cNvSpPr txBox="1"/>
          <p:nvPr/>
        </p:nvSpPr>
        <p:spPr>
          <a:xfrm>
            <a:off x="6538913" y="3602038"/>
            <a:ext cx="280987" cy="276225"/>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K</a:t>
            </a:r>
          </a:p>
        </p:txBody>
      </p:sp>
      <p:sp>
        <p:nvSpPr>
          <p:cNvPr id="321" name="TextBox 320"/>
          <p:cNvSpPr txBox="1"/>
          <p:nvPr/>
        </p:nvSpPr>
        <p:spPr>
          <a:xfrm>
            <a:off x="6553200" y="4076700"/>
            <a:ext cx="280988" cy="276225"/>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2</a:t>
            </a:r>
          </a:p>
        </p:txBody>
      </p:sp>
      <p:sp>
        <p:nvSpPr>
          <p:cNvPr id="322" name="TextBox 321"/>
          <p:cNvSpPr txBox="1"/>
          <p:nvPr/>
        </p:nvSpPr>
        <p:spPr>
          <a:xfrm>
            <a:off x="6553200" y="4352925"/>
            <a:ext cx="280988" cy="277813"/>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3</a:t>
            </a:r>
          </a:p>
        </p:txBody>
      </p:sp>
      <p:sp>
        <p:nvSpPr>
          <p:cNvPr id="323" name="TextBox 322"/>
          <p:cNvSpPr txBox="1"/>
          <p:nvPr/>
        </p:nvSpPr>
        <p:spPr>
          <a:xfrm>
            <a:off x="6553200" y="4616450"/>
            <a:ext cx="280988" cy="277813"/>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4</a:t>
            </a:r>
          </a:p>
        </p:txBody>
      </p:sp>
      <p:sp>
        <p:nvSpPr>
          <p:cNvPr id="324" name="TextBox 323"/>
          <p:cNvSpPr txBox="1"/>
          <p:nvPr/>
        </p:nvSpPr>
        <p:spPr>
          <a:xfrm>
            <a:off x="6543675" y="4872038"/>
            <a:ext cx="280988" cy="276225"/>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5</a:t>
            </a:r>
          </a:p>
        </p:txBody>
      </p:sp>
      <p:sp>
        <p:nvSpPr>
          <p:cNvPr id="325" name="TextBox 324"/>
          <p:cNvSpPr txBox="1"/>
          <p:nvPr/>
        </p:nvSpPr>
        <p:spPr>
          <a:xfrm>
            <a:off x="6538913" y="5143500"/>
            <a:ext cx="280987" cy="277813"/>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6</a:t>
            </a:r>
          </a:p>
        </p:txBody>
      </p:sp>
      <p:sp>
        <p:nvSpPr>
          <p:cNvPr id="326" name="TextBox 325"/>
          <p:cNvSpPr txBox="1"/>
          <p:nvPr/>
        </p:nvSpPr>
        <p:spPr>
          <a:xfrm>
            <a:off x="6543675" y="5402263"/>
            <a:ext cx="280988" cy="276225"/>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7</a:t>
            </a:r>
          </a:p>
        </p:txBody>
      </p:sp>
      <p:sp>
        <p:nvSpPr>
          <p:cNvPr id="327" name="TextBox 326"/>
          <p:cNvSpPr txBox="1"/>
          <p:nvPr/>
        </p:nvSpPr>
        <p:spPr>
          <a:xfrm>
            <a:off x="6540500" y="5665788"/>
            <a:ext cx="280988" cy="276225"/>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8</a:t>
            </a:r>
          </a:p>
        </p:txBody>
      </p:sp>
      <p:sp>
        <p:nvSpPr>
          <p:cNvPr id="328" name="TextBox 327"/>
          <p:cNvSpPr txBox="1"/>
          <p:nvPr/>
        </p:nvSpPr>
        <p:spPr>
          <a:xfrm>
            <a:off x="6451600" y="5937250"/>
            <a:ext cx="555625" cy="277813"/>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9-10</a:t>
            </a:r>
          </a:p>
        </p:txBody>
      </p:sp>
      <p:sp>
        <p:nvSpPr>
          <p:cNvPr id="329" name="TextBox 328"/>
          <p:cNvSpPr txBox="1"/>
          <p:nvPr/>
        </p:nvSpPr>
        <p:spPr>
          <a:xfrm>
            <a:off x="6451600" y="6215063"/>
            <a:ext cx="652463" cy="276225"/>
          </a:xfrm>
          <a:prstGeom prst="rect">
            <a:avLst/>
          </a:prstGeom>
          <a:noFill/>
          <a:ln>
            <a:noFill/>
          </a:ln>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11-12</a:t>
            </a:r>
          </a:p>
        </p:txBody>
      </p:sp>
      <p:cxnSp>
        <p:nvCxnSpPr>
          <p:cNvPr id="330" name="Straight Connector 329"/>
          <p:cNvCxnSpPr>
            <a:stCxn id="320" idx="1"/>
          </p:cNvCxnSpPr>
          <p:nvPr/>
        </p:nvCxnSpPr>
        <p:spPr>
          <a:xfrm flipH="1" flipV="1">
            <a:off x="6335713" y="3730625"/>
            <a:ext cx="203200" cy="9525"/>
          </a:xfrm>
          <a:prstGeom prst="line">
            <a:avLst/>
          </a:prstGeom>
          <a:ln w="508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1" name="Straight Connector 330"/>
          <p:cNvCxnSpPr/>
          <p:nvPr/>
        </p:nvCxnSpPr>
        <p:spPr>
          <a:xfrm flipH="1" flipV="1">
            <a:off x="6340475" y="3949700"/>
            <a:ext cx="201613" cy="7938"/>
          </a:xfrm>
          <a:prstGeom prst="line">
            <a:avLst/>
          </a:prstGeom>
          <a:ln w="508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2" name="Straight Connector 331"/>
          <p:cNvCxnSpPr/>
          <p:nvPr/>
        </p:nvCxnSpPr>
        <p:spPr>
          <a:xfrm flipH="1" flipV="1">
            <a:off x="6350000" y="4192588"/>
            <a:ext cx="203200" cy="9525"/>
          </a:xfrm>
          <a:prstGeom prst="line">
            <a:avLst/>
          </a:prstGeom>
          <a:ln w="508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3" name="Straight Connector 332"/>
          <p:cNvCxnSpPr/>
          <p:nvPr/>
        </p:nvCxnSpPr>
        <p:spPr>
          <a:xfrm flipH="1" flipV="1">
            <a:off x="6350000" y="4483100"/>
            <a:ext cx="203200" cy="7938"/>
          </a:xfrm>
          <a:prstGeom prst="line">
            <a:avLst/>
          </a:prstGeom>
          <a:ln w="508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4" name="Straight Connector 333"/>
          <p:cNvCxnSpPr/>
          <p:nvPr/>
        </p:nvCxnSpPr>
        <p:spPr>
          <a:xfrm flipH="1" flipV="1">
            <a:off x="6364288" y="5000625"/>
            <a:ext cx="201612" cy="9525"/>
          </a:xfrm>
          <a:prstGeom prst="line">
            <a:avLst/>
          </a:prstGeom>
          <a:ln w="508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5" name="Straight Connector 334"/>
          <p:cNvCxnSpPr/>
          <p:nvPr/>
        </p:nvCxnSpPr>
        <p:spPr>
          <a:xfrm flipH="1" flipV="1">
            <a:off x="6364288" y="5283200"/>
            <a:ext cx="201612" cy="9525"/>
          </a:xfrm>
          <a:prstGeom prst="line">
            <a:avLst/>
          </a:prstGeom>
          <a:ln w="508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6" name="Straight Connector 335"/>
          <p:cNvCxnSpPr/>
          <p:nvPr/>
        </p:nvCxnSpPr>
        <p:spPr>
          <a:xfrm flipH="1" flipV="1">
            <a:off x="6350000" y="5541963"/>
            <a:ext cx="203200" cy="9525"/>
          </a:xfrm>
          <a:prstGeom prst="line">
            <a:avLst/>
          </a:prstGeom>
          <a:ln w="508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7" name="Straight Connector 336"/>
          <p:cNvCxnSpPr/>
          <p:nvPr/>
        </p:nvCxnSpPr>
        <p:spPr>
          <a:xfrm flipH="1" flipV="1">
            <a:off x="6354763" y="5803900"/>
            <a:ext cx="201612" cy="9525"/>
          </a:xfrm>
          <a:prstGeom prst="line">
            <a:avLst/>
          </a:prstGeom>
          <a:ln w="508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8" name="Straight Connector 337"/>
          <p:cNvCxnSpPr/>
          <p:nvPr/>
        </p:nvCxnSpPr>
        <p:spPr>
          <a:xfrm flipH="1" flipV="1">
            <a:off x="6324600" y="6067425"/>
            <a:ext cx="201613" cy="7938"/>
          </a:xfrm>
          <a:prstGeom prst="line">
            <a:avLst/>
          </a:prstGeom>
          <a:ln w="508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9" name="Straight Connector 338"/>
          <p:cNvCxnSpPr/>
          <p:nvPr/>
        </p:nvCxnSpPr>
        <p:spPr>
          <a:xfrm flipH="1" flipV="1">
            <a:off x="6326188" y="6340475"/>
            <a:ext cx="200025" cy="6350"/>
          </a:xfrm>
          <a:prstGeom prst="line">
            <a:avLst/>
          </a:prstGeom>
          <a:ln w="50800">
            <a:solidFill>
              <a:schemeClr val="accent4">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0" name="Straight Connector 339"/>
          <p:cNvCxnSpPr/>
          <p:nvPr/>
        </p:nvCxnSpPr>
        <p:spPr>
          <a:xfrm flipH="1" flipV="1">
            <a:off x="8012113" y="4791075"/>
            <a:ext cx="201612" cy="9525"/>
          </a:xfrm>
          <a:prstGeom prst="line">
            <a:avLst/>
          </a:prstGeom>
          <a:ln w="508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341" name="TextBox 340"/>
          <p:cNvSpPr txBox="1"/>
          <p:nvPr/>
        </p:nvSpPr>
        <p:spPr>
          <a:xfrm>
            <a:off x="8202613" y="3840163"/>
            <a:ext cx="280987" cy="277812"/>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1</a:t>
            </a:r>
          </a:p>
        </p:txBody>
      </p:sp>
      <p:sp>
        <p:nvSpPr>
          <p:cNvPr id="342" name="TextBox 341"/>
          <p:cNvSpPr txBox="1"/>
          <p:nvPr/>
        </p:nvSpPr>
        <p:spPr>
          <a:xfrm>
            <a:off x="8196263" y="3636963"/>
            <a:ext cx="282575" cy="277812"/>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K</a:t>
            </a:r>
          </a:p>
        </p:txBody>
      </p:sp>
      <p:sp>
        <p:nvSpPr>
          <p:cNvPr id="343" name="TextBox 342"/>
          <p:cNvSpPr txBox="1"/>
          <p:nvPr/>
        </p:nvSpPr>
        <p:spPr>
          <a:xfrm>
            <a:off x="8210550" y="4111625"/>
            <a:ext cx="282575" cy="277813"/>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2</a:t>
            </a:r>
          </a:p>
        </p:txBody>
      </p:sp>
      <p:sp>
        <p:nvSpPr>
          <p:cNvPr id="344" name="TextBox 343"/>
          <p:cNvSpPr txBox="1"/>
          <p:nvPr/>
        </p:nvSpPr>
        <p:spPr>
          <a:xfrm>
            <a:off x="8210550" y="4389438"/>
            <a:ext cx="282575" cy="276225"/>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3</a:t>
            </a:r>
          </a:p>
        </p:txBody>
      </p:sp>
      <p:sp>
        <p:nvSpPr>
          <p:cNvPr id="345" name="TextBox 344"/>
          <p:cNvSpPr txBox="1"/>
          <p:nvPr/>
        </p:nvSpPr>
        <p:spPr>
          <a:xfrm>
            <a:off x="8210550" y="4652963"/>
            <a:ext cx="282575" cy="276225"/>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4</a:t>
            </a:r>
          </a:p>
        </p:txBody>
      </p:sp>
      <p:sp>
        <p:nvSpPr>
          <p:cNvPr id="346" name="TextBox 345"/>
          <p:cNvSpPr txBox="1"/>
          <p:nvPr/>
        </p:nvSpPr>
        <p:spPr>
          <a:xfrm>
            <a:off x="8202613" y="4908550"/>
            <a:ext cx="280987" cy="276225"/>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5</a:t>
            </a:r>
          </a:p>
        </p:txBody>
      </p:sp>
      <p:sp>
        <p:nvSpPr>
          <p:cNvPr id="347" name="TextBox 346"/>
          <p:cNvSpPr txBox="1"/>
          <p:nvPr/>
        </p:nvSpPr>
        <p:spPr>
          <a:xfrm>
            <a:off x="8196263" y="5180013"/>
            <a:ext cx="282575" cy="276225"/>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6</a:t>
            </a:r>
          </a:p>
        </p:txBody>
      </p:sp>
      <p:sp>
        <p:nvSpPr>
          <p:cNvPr id="348" name="TextBox 347"/>
          <p:cNvSpPr txBox="1"/>
          <p:nvPr/>
        </p:nvSpPr>
        <p:spPr>
          <a:xfrm>
            <a:off x="8202613" y="5438775"/>
            <a:ext cx="280987" cy="276225"/>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7</a:t>
            </a:r>
          </a:p>
        </p:txBody>
      </p:sp>
      <p:sp>
        <p:nvSpPr>
          <p:cNvPr id="349" name="TextBox 348"/>
          <p:cNvSpPr txBox="1"/>
          <p:nvPr/>
        </p:nvSpPr>
        <p:spPr>
          <a:xfrm>
            <a:off x="8199438" y="5700713"/>
            <a:ext cx="280987" cy="277812"/>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8</a:t>
            </a:r>
          </a:p>
        </p:txBody>
      </p:sp>
      <p:sp>
        <p:nvSpPr>
          <p:cNvPr id="350" name="TextBox 349"/>
          <p:cNvSpPr txBox="1"/>
          <p:nvPr/>
        </p:nvSpPr>
        <p:spPr>
          <a:xfrm>
            <a:off x="8110538" y="5973763"/>
            <a:ext cx="555625" cy="276225"/>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9-10</a:t>
            </a:r>
          </a:p>
        </p:txBody>
      </p:sp>
      <p:sp>
        <p:nvSpPr>
          <p:cNvPr id="351" name="TextBox 350"/>
          <p:cNvSpPr txBox="1"/>
          <p:nvPr/>
        </p:nvSpPr>
        <p:spPr>
          <a:xfrm>
            <a:off x="8110538" y="6249988"/>
            <a:ext cx="652462" cy="277812"/>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11-12</a:t>
            </a:r>
          </a:p>
        </p:txBody>
      </p:sp>
      <p:cxnSp>
        <p:nvCxnSpPr>
          <p:cNvPr id="352" name="Straight Connector 351"/>
          <p:cNvCxnSpPr>
            <a:stCxn id="342" idx="1"/>
          </p:cNvCxnSpPr>
          <p:nvPr/>
        </p:nvCxnSpPr>
        <p:spPr>
          <a:xfrm flipH="1" flipV="1">
            <a:off x="7994650" y="3767138"/>
            <a:ext cx="201613" cy="7937"/>
          </a:xfrm>
          <a:prstGeom prst="line">
            <a:avLst/>
          </a:prstGeom>
          <a:ln w="508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3" name="Straight Connector 352"/>
          <p:cNvCxnSpPr/>
          <p:nvPr/>
        </p:nvCxnSpPr>
        <p:spPr>
          <a:xfrm flipH="1" flipV="1">
            <a:off x="7999413" y="3984625"/>
            <a:ext cx="201612" cy="9525"/>
          </a:xfrm>
          <a:prstGeom prst="line">
            <a:avLst/>
          </a:prstGeom>
          <a:ln w="508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4" name="Straight Connector 353"/>
          <p:cNvCxnSpPr/>
          <p:nvPr/>
        </p:nvCxnSpPr>
        <p:spPr>
          <a:xfrm flipH="1" flipV="1">
            <a:off x="8008938" y="4229100"/>
            <a:ext cx="201612" cy="7938"/>
          </a:xfrm>
          <a:prstGeom prst="line">
            <a:avLst/>
          </a:prstGeom>
          <a:ln w="508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5" name="Straight Connector 354"/>
          <p:cNvCxnSpPr/>
          <p:nvPr/>
        </p:nvCxnSpPr>
        <p:spPr>
          <a:xfrm flipH="1" flipV="1">
            <a:off x="8008938" y="4518025"/>
            <a:ext cx="201612" cy="9525"/>
          </a:xfrm>
          <a:prstGeom prst="line">
            <a:avLst/>
          </a:prstGeom>
          <a:ln w="508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6" name="Straight Connector 355"/>
          <p:cNvCxnSpPr/>
          <p:nvPr/>
        </p:nvCxnSpPr>
        <p:spPr>
          <a:xfrm flipH="1" flipV="1">
            <a:off x="8023225" y="5037138"/>
            <a:ext cx="201613" cy="9525"/>
          </a:xfrm>
          <a:prstGeom prst="line">
            <a:avLst/>
          </a:prstGeom>
          <a:ln w="508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7" name="Straight Connector 356"/>
          <p:cNvCxnSpPr/>
          <p:nvPr/>
        </p:nvCxnSpPr>
        <p:spPr>
          <a:xfrm flipH="1" flipV="1">
            <a:off x="8023225" y="5319713"/>
            <a:ext cx="201613" cy="9525"/>
          </a:xfrm>
          <a:prstGeom prst="line">
            <a:avLst/>
          </a:prstGeom>
          <a:ln w="508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8" name="Straight Connector 357"/>
          <p:cNvCxnSpPr/>
          <p:nvPr/>
        </p:nvCxnSpPr>
        <p:spPr>
          <a:xfrm flipH="1" flipV="1">
            <a:off x="8008938" y="5576888"/>
            <a:ext cx="201612" cy="9525"/>
          </a:xfrm>
          <a:prstGeom prst="line">
            <a:avLst/>
          </a:prstGeom>
          <a:ln w="508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9" name="Straight Connector 358"/>
          <p:cNvCxnSpPr/>
          <p:nvPr/>
        </p:nvCxnSpPr>
        <p:spPr>
          <a:xfrm flipH="1" flipV="1">
            <a:off x="8012113" y="5840413"/>
            <a:ext cx="203200" cy="7937"/>
          </a:xfrm>
          <a:prstGeom prst="line">
            <a:avLst/>
          </a:prstGeom>
          <a:ln w="508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0" name="Straight Connector 359"/>
          <p:cNvCxnSpPr/>
          <p:nvPr/>
        </p:nvCxnSpPr>
        <p:spPr>
          <a:xfrm flipH="1" flipV="1">
            <a:off x="7981950" y="6102350"/>
            <a:ext cx="203200" cy="9525"/>
          </a:xfrm>
          <a:prstGeom prst="line">
            <a:avLst/>
          </a:prstGeom>
          <a:ln w="508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1" name="Straight Connector 360"/>
          <p:cNvCxnSpPr/>
          <p:nvPr/>
        </p:nvCxnSpPr>
        <p:spPr>
          <a:xfrm flipH="1" flipV="1">
            <a:off x="7985125" y="6375400"/>
            <a:ext cx="200025" cy="6350"/>
          </a:xfrm>
          <a:prstGeom prst="line">
            <a:avLst/>
          </a:prstGeom>
          <a:ln w="508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362" name="TextBox 361"/>
          <p:cNvSpPr txBox="1"/>
          <p:nvPr/>
        </p:nvSpPr>
        <p:spPr>
          <a:xfrm>
            <a:off x="998538" y="3700463"/>
            <a:ext cx="282575" cy="276225"/>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K</a:t>
            </a:r>
          </a:p>
        </p:txBody>
      </p:sp>
      <p:grpSp>
        <p:nvGrpSpPr>
          <p:cNvPr id="363" name="Group 339"/>
          <p:cNvGrpSpPr>
            <a:grpSpLocks/>
          </p:cNvGrpSpPr>
          <p:nvPr/>
        </p:nvGrpSpPr>
        <p:grpSpPr bwMode="auto">
          <a:xfrm>
            <a:off x="817563" y="3810000"/>
            <a:ext cx="471487" cy="1447800"/>
            <a:chOff x="241880" y="3810738"/>
            <a:chExt cx="472199" cy="1447478"/>
          </a:xfrm>
        </p:grpSpPr>
        <p:cxnSp>
          <p:nvCxnSpPr>
            <p:cNvPr id="364" name="Straight Connector 363"/>
            <p:cNvCxnSpPr/>
            <p:nvPr/>
          </p:nvCxnSpPr>
          <p:spPr>
            <a:xfrm flipH="1" flipV="1">
              <a:off x="259368" y="4836035"/>
              <a:ext cx="201917" cy="7936"/>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5" name="Straight Connector 364"/>
            <p:cNvCxnSpPr/>
            <p:nvPr/>
          </p:nvCxnSpPr>
          <p:spPr>
            <a:xfrm flipH="1" flipV="1">
              <a:off x="241880" y="3810738"/>
              <a:ext cx="201916" cy="9523"/>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6" name="Straight Connector 365"/>
            <p:cNvCxnSpPr/>
            <p:nvPr/>
          </p:nvCxnSpPr>
          <p:spPr>
            <a:xfrm flipH="1" flipV="1">
              <a:off x="246649" y="4029764"/>
              <a:ext cx="201917" cy="7936"/>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7" name="Straight Connector 366"/>
            <p:cNvCxnSpPr/>
            <p:nvPr/>
          </p:nvCxnSpPr>
          <p:spPr>
            <a:xfrm flipH="1" flipV="1">
              <a:off x="256189" y="4272598"/>
              <a:ext cx="201917" cy="9523"/>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8" name="Straight Connector 367"/>
            <p:cNvCxnSpPr/>
            <p:nvPr/>
          </p:nvCxnSpPr>
          <p:spPr>
            <a:xfrm flipH="1" flipV="1">
              <a:off x="256189" y="4563046"/>
              <a:ext cx="201917" cy="7936"/>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9" name="Straight Connector 368"/>
            <p:cNvCxnSpPr/>
            <p:nvPr/>
          </p:nvCxnSpPr>
          <p:spPr>
            <a:xfrm flipH="1" flipV="1">
              <a:off x="270498" y="5082043"/>
              <a:ext cx="201916" cy="7935"/>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370" name="TextBox 369"/>
            <p:cNvSpPr txBox="1"/>
            <p:nvPr/>
          </p:nvSpPr>
          <p:spPr>
            <a:xfrm>
              <a:off x="424718" y="3934535"/>
              <a:ext cx="283002" cy="276164"/>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1</a:t>
              </a:r>
            </a:p>
          </p:txBody>
        </p:sp>
        <p:sp>
          <p:nvSpPr>
            <p:cNvPr id="371" name="TextBox 370"/>
            <p:cNvSpPr txBox="1"/>
            <p:nvPr/>
          </p:nvSpPr>
          <p:spPr>
            <a:xfrm>
              <a:off x="424718" y="4193241"/>
              <a:ext cx="283002" cy="276164"/>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2</a:t>
              </a:r>
            </a:p>
          </p:txBody>
        </p:sp>
        <p:sp>
          <p:nvSpPr>
            <p:cNvPr id="372" name="TextBox 371"/>
            <p:cNvSpPr txBox="1"/>
            <p:nvPr/>
          </p:nvSpPr>
          <p:spPr>
            <a:xfrm>
              <a:off x="432668" y="4459882"/>
              <a:ext cx="281411" cy="277750"/>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3</a:t>
              </a:r>
            </a:p>
          </p:txBody>
        </p:sp>
        <p:sp>
          <p:nvSpPr>
            <p:cNvPr id="373" name="TextBox 372"/>
            <p:cNvSpPr txBox="1"/>
            <p:nvPr/>
          </p:nvSpPr>
          <p:spPr>
            <a:xfrm>
              <a:off x="431077" y="4732871"/>
              <a:ext cx="281412" cy="277750"/>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4</a:t>
              </a:r>
            </a:p>
          </p:txBody>
        </p:sp>
        <p:sp>
          <p:nvSpPr>
            <p:cNvPr id="374" name="TextBox 373"/>
            <p:cNvSpPr txBox="1"/>
            <p:nvPr/>
          </p:nvSpPr>
          <p:spPr>
            <a:xfrm>
              <a:off x="431077" y="4980466"/>
              <a:ext cx="281412" cy="277750"/>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5</a:t>
              </a:r>
            </a:p>
          </p:txBody>
        </p:sp>
      </p:grpSp>
      <p:grpSp>
        <p:nvGrpSpPr>
          <p:cNvPr id="375" name="Group 385"/>
          <p:cNvGrpSpPr>
            <a:grpSpLocks/>
          </p:cNvGrpSpPr>
          <p:nvPr/>
        </p:nvGrpSpPr>
        <p:grpSpPr bwMode="auto">
          <a:xfrm>
            <a:off x="817563" y="5251450"/>
            <a:ext cx="779462" cy="1317625"/>
            <a:chOff x="241587" y="5251628"/>
            <a:chExt cx="779896" cy="1318060"/>
          </a:xfrm>
        </p:grpSpPr>
        <p:grpSp>
          <p:nvGrpSpPr>
            <p:cNvPr id="376" name="Group 183"/>
            <p:cNvGrpSpPr>
              <a:grpSpLocks/>
            </p:cNvGrpSpPr>
            <p:nvPr/>
          </p:nvGrpSpPr>
          <p:grpSpPr bwMode="auto">
            <a:xfrm>
              <a:off x="241587" y="6015690"/>
              <a:ext cx="779896" cy="553998"/>
              <a:chOff x="379268" y="6036238"/>
              <a:chExt cx="779896" cy="553998"/>
            </a:xfrm>
          </p:grpSpPr>
          <p:sp>
            <p:nvSpPr>
              <p:cNvPr id="382" name="TextBox 381"/>
              <p:cNvSpPr txBox="1"/>
              <p:nvPr/>
            </p:nvSpPr>
            <p:spPr>
              <a:xfrm>
                <a:off x="506339" y="6036016"/>
                <a:ext cx="555934" cy="277904"/>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9-10</a:t>
                </a:r>
              </a:p>
            </p:txBody>
          </p:sp>
          <p:sp>
            <p:nvSpPr>
              <p:cNvPr id="383" name="TextBox 382"/>
              <p:cNvSpPr txBox="1"/>
              <p:nvPr/>
            </p:nvSpPr>
            <p:spPr>
              <a:xfrm>
                <a:off x="506339" y="6313920"/>
                <a:ext cx="652825" cy="276316"/>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11-12</a:t>
                </a:r>
              </a:p>
            </p:txBody>
          </p:sp>
          <p:cxnSp>
            <p:nvCxnSpPr>
              <p:cNvPr id="384" name="Straight Connector 383"/>
              <p:cNvCxnSpPr/>
              <p:nvPr/>
            </p:nvCxnSpPr>
            <p:spPr>
              <a:xfrm flipH="1" flipV="1">
                <a:off x="379268" y="6164645"/>
                <a:ext cx="201724" cy="9528"/>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5" name="Straight Connector 384"/>
              <p:cNvCxnSpPr/>
              <p:nvPr/>
            </p:nvCxnSpPr>
            <p:spPr>
              <a:xfrm flipH="1" flipV="1">
                <a:off x="382445" y="6439374"/>
                <a:ext cx="198547" cy="6352"/>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cxnSp>
          <p:nvCxnSpPr>
            <p:cNvPr id="377" name="Straight Connector 376"/>
            <p:cNvCxnSpPr/>
            <p:nvPr/>
          </p:nvCxnSpPr>
          <p:spPr>
            <a:xfrm flipH="1" flipV="1">
              <a:off x="270178" y="5364378"/>
              <a:ext cx="201724" cy="7940"/>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8" name="Straight Connector 377"/>
            <p:cNvCxnSpPr/>
            <p:nvPr/>
          </p:nvCxnSpPr>
          <p:spPr>
            <a:xfrm flipH="1" flipV="1">
              <a:off x="255882" y="5621638"/>
              <a:ext cx="201725" cy="9528"/>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9" name="Straight Connector 378"/>
            <p:cNvCxnSpPr/>
            <p:nvPr/>
          </p:nvCxnSpPr>
          <p:spPr>
            <a:xfrm flipH="1" flipV="1">
              <a:off x="259059" y="5883662"/>
              <a:ext cx="203313" cy="9528"/>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380" name="TextBox 379"/>
            <p:cNvSpPr txBox="1"/>
            <p:nvPr/>
          </p:nvSpPr>
          <p:spPr>
            <a:xfrm>
              <a:off x="425840" y="5251628"/>
              <a:ext cx="281143" cy="276316"/>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6</a:t>
              </a:r>
            </a:p>
          </p:txBody>
        </p:sp>
        <p:sp>
          <p:nvSpPr>
            <p:cNvPr id="381" name="TextBox 380"/>
            <p:cNvSpPr txBox="1"/>
            <p:nvPr/>
          </p:nvSpPr>
          <p:spPr>
            <a:xfrm>
              <a:off x="405190" y="5508888"/>
              <a:ext cx="281144" cy="277905"/>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7</a:t>
              </a:r>
            </a:p>
          </p:txBody>
        </p:sp>
      </p:grpSp>
      <p:sp>
        <p:nvSpPr>
          <p:cNvPr id="386" name="TextBox 385"/>
          <p:cNvSpPr txBox="1"/>
          <p:nvPr/>
        </p:nvSpPr>
        <p:spPr>
          <a:xfrm>
            <a:off x="989013" y="5756275"/>
            <a:ext cx="282575" cy="276225"/>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8</a:t>
            </a:r>
          </a:p>
        </p:txBody>
      </p:sp>
      <p:cxnSp>
        <p:nvCxnSpPr>
          <p:cNvPr id="387" name="Straight Connector 386"/>
          <p:cNvCxnSpPr/>
          <p:nvPr/>
        </p:nvCxnSpPr>
        <p:spPr>
          <a:xfrm flipH="1" flipV="1">
            <a:off x="2341563" y="5600700"/>
            <a:ext cx="201612" cy="9525"/>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388" name="Rounded Rectangle 387"/>
          <p:cNvSpPr/>
          <p:nvPr/>
        </p:nvSpPr>
        <p:spPr>
          <a:xfrm>
            <a:off x="47500" y="2209800"/>
            <a:ext cx="1295400" cy="788988"/>
          </a:xfrm>
          <a:prstGeom prst="roundRect">
            <a:avLst/>
          </a:prstGeom>
          <a:solidFill>
            <a:srgbClr val="FFC000"/>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1100" b="1" dirty="0" smtClean="0">
                <a:solidFill>
                  <a:schemeClr val="bg2">
                    <a:lumMod val="10000"/>
                  </a:schemeClr>
                </a:solidFill>
              </a:rPr>
              <a:t>Foundational </a:t>
            </a:r>
            <a:r>
              <a:rPr lang="en-US" sz="1100" b="1" dirty="0">
                <a:solidFill>
                  <a:schemeClr val="bg2">
                    <a:lumMod val="10000"/>
                  </a:schemeClr>
                </a:solidFill>
              </a:rPr>
              <a:t>Skills</a:t>
            </a:r>
          </a:p>
        </p:txBody>
      </p:sp>
      <p:cxnSp>
        <p:nvCxnSpPr>
          <p:cNvPr id="389" name="Straight Connector 388"/>
          <p:cNvCxnSpPr>
            <a:stCxn id="388" idx="3"/>
            <a:endCxn id="236" idx="1"/>
          </p:cNvCxnSpPr>
          <p:nvPr/>
        </p:nvCxnSpPr>
        <p:spPr>
          <a:xfrm flipV="1">
            <a:off x="1342900" y="2524125"/>
            <a:ext cx="28699" cy="80169"/>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90" name="Group 378"/>
          <p:cNvGrpSpPr>
            <a:grpSpLocks/>
          </p:cNvGrpSpPr>
          <p:nvPr/>
        </p:nvGrpSpPr>
        <p:grpSpPr bwMode="auto">
          <a:xfrm>
            <a:off x="250825" y="2980705"/>
            <a:ext cx="469900" cy="2321544"/>
            <a:chOff x="1694006" y="2903617"/>
            <a:chExt cx="470462" cy="2320748"/>
          </a:xfrm>
        </p:grpSpPr>
        <p:cxnSp>
          <p:nvCxnSpPr>
            <p:cNvPr id="391" name="Straight Connector 390"/>
            <p:cNvCxnSpPr/>
            <p:nvPr/>
          </p:nvCxnSpPr>
          <p:spPr>
            <a:xfrm>
              <a:off x="1704450" y="2903617"/>
              <a:ext cx="27701" cy="2163640"/>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grpSp>
          <p:nvGrpSpPr>
            <p:cNvPr id="392" name="Group 340"/>
            <p:cNvGrpSpPr>
              <a:grpSpLocks/>
            </p:cNvGrpSpPr>
            <p:nvPr/>
          </p:nvGrpSpPr>
          <p:grpSpPr bwMode="auto">
            <a:xfrm>
              <a:off x="1694006" y="3776887"/>
              <a:ext cx="470462" cy="1447478"/>
              <a:chOff x="241880" y="3810738"/>
              <a:chExt cx="470462" cy="1447478"/>
            </a:xfrm>
          </p:grpSpPr>
          <p:cxnSp>
            <p:nvCxnSpPr>
              <p:cNvPr id="393" name="Straight Connector 392"/>
              <p:cNvCxnSpPr/>
              <p:nvPr/>
            </p:nvCxnSpPr>
            <p:spPr>
              <a:xfrm flipH="1" flipV="1">
                <a:off x="259364" y="4836086"/>
                <a:ext cx="201853" cy="7935"/>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4" name="Straight Connector 393"/>
              <p:cNvCxnSpPr/>
              <p:nvPr/>
            </p:nvCxnSpPr>
            <p:spPr>
              <a:xfrm flipH="1" flipV="1">
                <a:off x="241880" y="3810913"/>
                <a:ext cx="201854" cy="9522"/>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5" name="Straight Connector 394"/>
              <p:cNvCxnSpPr/>
              <p:nvPr/>
            </p:nvCxnSpPr>
            <p:spPr>
              <a:xfrm flipH="1" flipV="1">
                <a:off x="246649" y="4029913"/>
                <a:ext cx="201853" cy="7935"/>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6" name="Straight Connector 395"/>
              <p:cNvCxnSpPr/>
              <p:nvPr/>
            </p:nvCxnSpPr>
            <p:spPr>
              <a:xfrm flipH="1" flipV="1">
                <a:off x="256185" y="4272717"/>
                <a:ext cx="201853" cy="9522"/>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7" name="Straight Connector 396"/>
              <p:cNvCxnSpPr/>
              <p:nvPr/>
            </p:nvCxnSpPr>
            <p:spPr>
              <a:xfrm flipH="1" flipV="1">
                <a:off x="256185" y="4563130"/>
                <a:ext cx="201853" cy="7935"/>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8" name="Straight Connector 397"/>
              <p:cNvCxnSpPr/>
              <p:nvPr/>
            </p:nvCxnSpPr>
            <p:spPr>
              <a:xfrm flipH="1" flipV="1">
                <a:off x="270489" y="5082064"/>
                <a:ext cx="201854" cy="7934"/>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399" name="TextBox 398"/>
              <p:cNvSpPr txBox="1"/>
              <p:nvPr/>
            </p:nvSpPr>
            <p:spPr>
              <a:xfrm>
                <a:off x="424661" y="3934695"/>
                <a:ext cx="282913" cy="276130"/>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1</a:t>
                </a:r>
              </a:p>
            </p:txBody>
          </p:sp>
          <p:sp>
            <p:nvSpPr>
              <p:cNvPr id="400" name="TextBox 399"/>
              <p:cNvSpPr txBox="1"/>
              <p:nvPr/>
            </p:nvSpPr>
            <p:spPr>
              <a:xfrm>
                <a:off x="424661" y="4193370"/>
                <a:ext cx="282913" cy="276130"/>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2</a:t>
                </a:r>
              </a:p>
            </p:txBody>
          </p:sp>
          <p:sp>
            <p:nvSpPr>
              <p:cNvPr id="401" name="TextBox 400"/>
              <p:cNvSpPr txBox="1"/>
              <p:nvPr/>
            </p:nvSpPr>
            <p:spPr>
              <a:xfrm>
                <a:off x="431019" y="4459978"/>
                <a:ext cx="281323" cy="277717"/>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3</a:t>
                </a:r>
              </a:p>
            </p:txBody>
          </p:sp>
          <p:sp>
            <p:nvSpPr>
              <p:cNvPr id="402" name="TextBox 401"/>
              <p:cNvSpPr txBox="1"/>
              <p:nvPr/>
            </p:nvSpPr>
            <p:spPr>
              <a:xfrm>
                <a:off x="431019" y="4732934"/>
                <a:ext cx="281323" cy="277717"/>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4</a:t>
                </a:r>
              </a:p>
            </p:txBody>
          </p:sp>
          <p:sp>
            <p:nvSpPr>
              <p:cNvPr id="403" name="TextBox 402"/>
              <p:cNvSpPr txBox="1"/>
              <p:nvPr/>
            </p:nvSpPr>
            <p:spPr>
              <a:xfrm>
                <a:off x="431019" y="4980499"/>
                <a:ext cx="281323" cy="277717"/>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5</a:t>
                </a:r>
              </a:p>
            </p:txBody>
          </p:sp>
        </p:grpSp>
      </p:grpSp>
      <p:sp>
        <p:nvSpPr>
          <p:cNvPr id="404" name="TextBox 403"/>
          <p:cNvSpPr txBox="1"/>
          <p:nvPr/>
        </p:nvSpPr>
        <p:spPr>
          <a:xfrm>
            <a:off x="436563" y="3706813"/>
            <a:ext cx="280987" cy="277812"/>
          </a:xfrm>
          <a:prstGeom prst="rect">
            <a:avLst/>
          </a:prstGeom>
          <a:noFill/>
        </p:spPr>
        <p:txBody>
          <a:bodyPr>
            <a:spAutoFit/>
          </a:bodyPr>
          <a:lstStyle/>
          <a:p>
            <a:pPr fontAlgn="auto">
              <a:spcBef>
                <a:spcPts val="0"/>
              </a:spcBef>
              <a:spcAft>
                <a:spcPts val="0"/>
              </a:spcAft>
              <a:defRPr/>
            </a:pPr>
            <a:r>
              <a:rPr lang="en-US" sz="1200" b="1" dirty="0">
                <a:solidFill>
                  <a:schemeClr val="bg2">
                    <a:lumMod val="10000"/>
                  </a:schemeClr>
                </a:solidFill>
                <a:latin typeface="+mn-lt"/>
                <a:cs typeface="+mn-cs"/>
              </a:rPr>
              <a:t>K</a:t>
            </a:r>
          </a:p>
        </p:txBody>
      </p:sp>
      <p:sp>
        <p:nvSpPr>
          <p:cNvPr id="405" name="TextBox 406"/>
          <p:cNvSpPr txBox="1">
            <a:spLocks noChangeArrowheads="1"/>
          </p:cNvSpPr>
          <p:nvPr/>
        </p:nvSpPr>
        <p:spPr bwMode="auto">
          <a:xfrm>
            <a:off x="1916113" y="3695700"/>
            <a:ext cx="1422400" cy="215900"/>
          </a:xfrm>
          <a:prstGeom prst="rect">
            <a:avLst/>
          </a:prstGeom>
          <a:noFill/>
          <a:ln w="9525">
            <a:noFill/>
            <a:miter lim="800000"/>
            <a:headEnd/>
            <a:tailEnd/>
          </a:ln>
        </p:spPr>
        <p:txBody>
          <a:bodyPr>
            <a:spAutoFit/>
          </a:bodyPr>
          <a:lstStyle/>
          <a:p>
            <a:r>
              <a:rPr lang="en-US" sz="800"/>
              <a:t>→ → → → → → → → → → →</a:t>
            </a:r>
          </a:p>
        </p:txBody>
      </p:sp>
      <p:sp>
        <p:nvSpPr>
          <p:cNvPr id="406" name="TextBox 407"/>
          <p:cNvSpPr txBox="1">
            <a:spLocks noChangeArrowheads="1"/>
          </p:cNvSpPr>
          <p:nvPr/>
        </p:nvSpPr>
        <p:spPr bwMode="auto">
          <a:xfrm>
            <a:off x="1905000" y="3886200"/>
            <a:ext cx="1422400" cy="214313"/>
          </a:xfrm>
          <a:prstGeom prst="rect">
            <a:avLst/>
          </a:prstGeom>
          <a:noFill/>
          <a:ln w="9525">
            <a:noFill/>
            <a:miter lim="800000"/>
            <a:headEnd/>
            <a:tailEnd/>
          </a:ln>
        </p:spPr>
        <p:txBody>
          <a:bodyPr>
            <a:spAutoFit/>
          </a:bodyPr>
          <a:lstStyle/>
          <a:p>
            <a:r>
              <a:rPr lang="en-US" sz="800"/>
              <a:t>→ → → → → → → → → → →</a:t>
            </a:r>
          </a:p>
        </p:txBody>
      </p:sp>
      <p:sp>
        <p:nvSpPr>
          <p:cNvPr id="407" name="TextBox 408"/>
          <p:cNvSpPr txBox="1">
            <a:spLocks noChangeArrowheads="1"/>
          </p:cNvSpPr>
          <p:nvPr/>
        </p:nvSpPr>
        <p:spPr bwMode="auto">
          <a:xfrm>
            <a:off x="1895475" y="4157663"/>
            <a:ext cx="1422400" cy="215900"/>
          </a:xfrm>
          <a:prstGeom prst="rect">
            <a:avLst/>
          </a:prstGeom>
          <a:noFill/>
          <a:ln w="9525">
            <a:noFill/>
            <a:miter lim="800000"/>
            <a:headEnd/>
            <a:tailEnd/>
          </a:ln>
        </p:spPr>
        <p:txBody>
          <a:bodyPr>
            <a:spAutoFit/>
          </a:bodyPr>
          <a:lstStyle/>
          <a:p>
            <a:r>
              <a:rPr lang="en-US" sz="800" dirty="0"/>
              <a:t>→ → → → → → → → → → →</a:t>
            </a:r>
          </a:p>
        </p:txBody>
      </p:sp>
      <p:sp>
        <p:nvSpPr>
          <p:cNvPr id="408" name="TextBox 409"/>
          <p:cNvSpPr txBox="1">
            <a:spLocks noChangeArrowheads="1"/>
          </p:cNvSpPr>
          <p:nvPr/>
        </p:nvSpPr>
        <p:spPr bwMode="auto">
          <a:xfrm>
            <a:off x="1916113" y="4973638"/>
            <a:ext cx="1422400" cy="215900"/>
          </a:xfrm>
          <a:prstGeom prst="rect">
            <a:avLst/>
          </a:prstGeom>
          <a:noFill/>
          <a:ln w="9525">
            <a:noFill/>
            <a:miter lim="800000"/>
            <a:headEnd/>
            <a:tailEnd/>
          </a:ln>
        </p:spPr>
        <p:txBody>
          <a:bodyPr>
            <a:spAutoFit/>
          </a:bodyPr>
          <a:lstStyle/>
          <a:p>
            <a:r>
              <a:rPr lang="en-US" sz="800"/>
              <a:t>→ → → → → → → → → → →</a:t>
            </a:r>
          </a:p>
        </p:txBody>
      </p:sp>
      <p:sp>
        <p:nvSpPr>
          <p:cNvPr id="409" name="TextBox 410"/>
          <p:cNvSpPr txBox="1">
            <a:spLocks noChangeArrowheads="1"/>
          </p:cNvSpPr>
          <p:nvPr/>
        </p:nvSpPr>
        <p:spPr bwMode="auto">
          <a:xfrm>
            <a:off x="1881188" y="4462463"/>
            <a:ext cx="1422400" cy="214312"/>
          </a:xfrm>
          <a:prstGeom prst="rect">
            <a:avLst/>
          </a:prstGeom>
          <a:noFill/>
          <a:ln w="9525">
            <a:noFill/>
            <a:miter lim="800000"/>
            <a:headEnd/>
            <a:tailEnd/>
          </a:ln>
        </p:spPr>
        <p:txBody>
          <a:bodyPr>
            <a:spAutoFit/>
          </a:bodyPr>
          <a:lstStyle/>
          <a:p>
            <a:r>
              <a:rPr lang="en-US" sz="800"/>
              <a:t>→ → → → → → → → → → →</a:t>
            </a:r>
          </a:p>
        </p:txBody>
      </p:sp>
      <p:sp>
        <p:nvSpPr>
          <p:cNvPr id="410" name="TextBox 411"/>
          <p:cNvSpPr txBox="1">
            <a:spLocks noChangeArrowheads="1"/>
          </p:cNvSpPr>
          <p:nvPr/>
        </p:nvSpPr>
        <p:spPr bwMode="auto">
          <a:xfrm>
            <a:off x="1916113" y="4727575"/>
            <a:ext cx="1422400" cy="215900"/>
          </a:xfrm>
          <a:prstGeom prst="rect">
            <a:avLst/>
          </a:prstGeom>
          <a:noFill/>
          <a:ln w="9525">
            <a:noFill/>
            <a:miter lim="800000"/>
            <a:headEnd/>
            <a:tailEnd/>
          </a:ln>
        </p:spPr>
        <p:txBody>
          <a:bodyPr>
            <a:spAutoFit/>
          </a:bodyPr>
          <a:lstStyle/>
          <a:p>
            <a:r>
              <a:rPr lang="en-US" sz="800"/>
              <a:t>→ → → → → → → → → → →</a:t>
            </a:r>
          </a:p>
        </p:txBody>
      </p:sp>
      <p:sp>
        <p:nvSpPr>
          <p:cNvPr id="411" name="TextBox 413"/>
          <p:cNvSpPr txBox="1">
            <a:spLocks noChangeArrowheads="1"/>
          </p:cNvSpPr>
          <p:nvPr/>
        </p:nvSpPr>
        <p:spPr bwMode="auto">
          <a:xfrm>
            <a:off x="4383088" y="3656013"/>
            <a:ext cx="982662" cy="215900"/>
          </a:xfrm>
          <a:prstGeom prst="rect">
            <a:avLst/>
          </a:prstGeom>
          <a:noFill/>
          <a:ln w="9525">
            <a:noFill/>
            <a:miter lim="800000"/>
            <a:headEnd/>
            <a:tailEnd/>
          </a:ln>
        </p:spPr>
        <p:txBody>
          <a:bodyPr>
            <a:spAutoFit/>
          </a:bodyPr>
          <a:lstStyle/>
          <a:p>
            <a:r>
              <a:rPr lang="en-US" sz="800"/>
              <a:t>→ → → → → → </a:t>
            </a:r>
          </a:p>
        </p:txBody>
      </p:sp>
      <p:sp>
        <p:nvSpPr>
          <p:cNvPr id="412" name="TextBox 414"/>
          <p:cNvSpPr txBox="1">
            <a:spLocks noChangeArrowheads="1"/>
          </p:cNvSpPr>
          <p:nvPr/>
        </p:nvSpPr>
        <p:spPr bwMode="auto">
          <a:xfrm>
            <a:off x="4365625" y="3871913"/>
            <a:ext cx="984250" cy="215900"/>
          </a:xfrm>
          <a:prstGeom prst="rect">
            <a:avLst/>
          </a:prstGeom>
          <a:noFill/>
          <a:ln w="9525">
            <a:noFill/>
            <a:miter lim="800000"/>
            <a:headEnd/>
            <a:tailEnd/>
          </a:ln>
        </p:spPr>
        <p:txBody>
          <a:bodyPr>
            <a:spAutoFit/>
          </a:bodyPr>
          <a:lstStyle/>
          <a:p>
            <a:r>
              <a:rPr lang="en-US" sz="800"/>
              <a:t>→ → → → → → </a:t>
            </a:r>
          </a:p>
        </p:txBody>
      </p:sp>
      <p:sp>
        <p:nvSpPr>
          <p:cNvPr id="413" name="TextBox 415"/>
          <p:cNvSpPr txBox="1">
            <a:spLocks noChangeArrowheads="1"/>
          </p:cNvSpPr>
          <p:nvPr/>
        </p:nvSpPr>
        <p:spPr bwMode="auto">
          <a:xfrm>
            <a:off x="4367213" y="4125913"/>
            <a:ext cx="982662" cy="215900"/>
          </a:xfrm>
          <a:prstGeom prst="rect">
            <a:avLst/>
          </a:prstGeom>
          <a:noFill/>
          <a:ln w="9525">
            <a:noFill/>
            <a:miter lim="800000"/>
            <a:headEnd/>
            <a:tailEnd/>
          </a:ln>
        </p:spPr>
        <p:txBody>
          <a:bodyPr>
            <a:spAutoFit/>
          </a:bodyPr>
          <a:lstStyle/>
          <a:p>
            <a:r>
              <a:rPr lang="en-US" sz="800"/>
              <a:t>→ → → → → → </a:t>
            </a:r>
          </a:p>
        </p:txBody>
      </p:sp>
      <p:sp>
        <p:nvSpPr>
          <p:cNvPr id="414" name="TextBox 416"/>
          <p:cNvSpPr txBox="1">
            <a:spLocks noChangeArrowheads="1"/>
          </p:cNvSpPr>
          <p:nvPr/>
        </p:nvSpPr>
        <p:spPr bwMode="auto">
          <a:xfrm>
            <a:off x="4367213" y="4408488"/>
            <a:ext cx="982662" cy="214312"/>
          </a:xfrm>
          <a:prstGeom prst="rect">
            <a:avLst/>
          </a:prstGeom>
          <a:noFill/>
          <a:ln w="9525">
            <a:noFill/>
            <a:miter lim="800000"/>
            <a:headEnd/>
            <a:tailEnd/>
          </a:ln>
        </p:spPr>
        <p:txBody>
          <a:bodyPr>
            <a:spAutoFit/>
          </a:bodyPr>
          <a:lstStyle/>
          <a:p>
            <a:r>
              <a:rPr lang="en-US" sz="800"/>
              <a:t>→ → → → → → </a:t>
            </a:r>
          </a:p>
        </p:txBody>
      </p:sp>
      <p:sp>
        <p:nvSpPr>
          <p:cNvPr id="415" name="TextBox 417"/>
          <p:cNvSpPr txBox="1">
            <a:spLocks noChangeArrowheads="1"/>
          </p:cNvSpPr>
          <p:nvPr/>
        </p:nvSpPr>
        <p:spPr bwMode="auto">
          <a:xfrm>
            <a:off x="4367213" y="4660900"/>
            <a:ext cx="982662" cy="215900"/>
          </a:xfrm>
          <a:prstGeom prst="rect">
            <a:avLst/>
          </a:prstGeom>
          <a:noFill/>
          <a:ln w="9525">
            <a:noFill/>
            <a:miter lim="800000"/>
            <a:headEnd/>
            <a:tailEnd/>
          </a:ln>
        </p:spPr>
        <p:txBody>
          <a:bodyPr>
            <a:spAutoFit/>
          </a:bodyPr>
          <a:lstStyle/>
          <a:p>
            <a:r>
              <a:rPr lang="en-US" sz="800"/>
              <a:t>→ → → → → → </a:t>
            </a:r>
          </a:p>
        </p:txBody>
      </p:sp>
      <p:sp>
        <p:nvSpPr>
          <p:cNvPr id="416" name="TextBox 418"/>
          <p:cNvSpPr txBox="1">
            <a:spLocks noChangeArrowheads="1"/>
          </p:cNvSpPr>
          <p:nvPr/>
        </p:nvSpPr>
        <p:spPr bwMode="auto">
          <a:xfrm>
            <a:off x="4367213" y="4916488"/>
            <a:ext cx="982662" cy="215900"/>
          </a:xfrm>
          <a:prstGeom prst="rect">
            <a:avLst/>
          </a:prstGeom>
          <a:noFill/>
          <a:ln w="9525">
            <a:noFill/>
            <a:miter lim="800000"/>
            <a:headEnd/>
            <a:tailEnd/>
          </a:ln>
        </p:spPr>
        <p:txBody>
          <a:bodyPr>
            <a:spAutoFit/>
          </a:bodyPr>
          <a:lstStyle/>
          <a:p>
            <a:r>
              <a:rPr lang="en-US" sz="800"/>
              <a:t>→ → → → → → </a:t>
            </a:r>
          </a:p>
        </p:txBody>
      </p:sp>
      <p:cxnSp>
        <p:nvCxnSpPr>
          <p:cNvPr id="418" name="Straight Connector 417"/>
          <p:cNvCxnSpPr/>
          <p:nvPr/>
        </p:nvCxnSpPr>
        <p:spPr>
          <a:xfrm flipH="1">
            <a:off x="838200" y="2133600"/>
            <a:ext cx="76200" cy="76200"/>
          </a:xfrm>
          <a:prstGeom prst="line">
            <a:avLst/>
          </a:prstGeom>
          <a:ln w="508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Connecting Reading and Writing</a:t>
            </a:r>
            <a:endParaRPr lang="en-US" dirty="0"/>
          </a:p>
        </p:txBody>
      </p:sp>
      <p:sp>
        <p:nvSpPr>
          <p:cNvPr id="7171" name="Content Placeholder 2"/>
          <p:cNvSpPr>
            <a:spLocks noGrp="1"/>
          </p:cNvSpPr>
          <p:nvPr>
            <p:ph idx="1"/>
          </p:nvPr>
        </p:nvSpPr>
        <p:spPr>
          <a:xfrm>
            <a:off x="1223157" y="2746417"/>
            <a:ext cx="7523981" cy="1374321"/>
          </a:xfrm>
        </p:spPr>
        <p:txBody>
          <a:bodyPr/>
          <a:lstStyle/>
          <a:p>
            <a:pPr lvl="1">
              <a:spcBef>
                <a:spcPts val="1200"/>
              </a:spcBef>
              <a:buNone/>
            </a:pPr>
            <a:r>
              <a:rPr lang="en-US" sz="3600" b="1" dirty="0" smtClean="0"/>
              <a:t>	CCSS vision is to connect reading and writing.</a:t>
            </a:r>
            <a:endParaRPr lang="en-US" sz="3200" b="1" dirty="0" smtClean="0"/>
          </a:p>
          <a:p>
            <a:pPr lvl="2"/>
            <a:endParaRPr lang="en-US" dirty="0" smtClean="0"/>
          </a:p>
        </p:txBody>
      </p:sp>
      <p:sp>
        <p:nvSpPr>
          <p:cNvPr id="5" name="Slide Number Placeholder 4"/>
          <p:cNvSpPr>
            <a:spLocks noGrp="1"/>
          </p:cNvSpPr>
          <p:nvPr>
            <p:ph type="sldNum" sz="quarter" idx="10"/>
          </p:nvPr>
        </p:nvSpPr>
        <p:spPr/>
        <p:txBody>
          <a:bodyPr/>
          <a:lstStyle/>
          <a:p>
            <a:fld id="{F523C0FC-297E-43FB-90B5-CE4F312175B2}" type="slidenum">
              <a:rPr lang="en-US" smtClean="0"/>
              <a:pPr/>
              <a:t>39</a:t>
            </a:fld>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CCSS School Librarian To-Do List</a:t>
            </a:r>
            <a:endParaRPr lang="en-US" dirty="0"/>
          </a:p>
        </p:txBody>
      </p:sp>
      <p:sp>
        <p:nvSpPr>
          <p:cNvPr id="7171" name="Content Placeholder 2"/>
          <p:cNvSpPr>
            <a:spLocks noGrp="1"/>
          </p:cNvSpPr>
          <p:nvPr>
            <p:ph idx="1"/>
          </p:nvPr>
        </p:nvSpPr>
        <p:spPr>
          <a:xfrm>
            <a:off x="997526" y="1416381"/>
            <a:ext cx="7837715" cy="4521282"/>
          </a:xfrm>
        </p:spPr>
        <p:txBody>
          <a:bodyPr/>
          <a:lstStyle/>
          <a:p>
            <a:pPr>
              <a:spcBef>
                <a:spcPts val="1200"/>
              </a:spcBef>
              <a:buNone/>
            </a:pPr>
            <a:r>
              <a:rPr lang="en-US" sz="3200" b="1" dirty="0" smtClean="0"/>
              <a:t>Read!:</a:t>
            </a:r>
          </a:p>
          <a:p>
            <a:pPr lvl="1">
              <a:spcBef>
                <a:spcPts val="1200"/>
              </a:spcBef>
              <a:buClr>
                <a:srgbClr val="000099"/>
              </a:buClr>
              <a:buFont typeface="Wingdings" pitchFamily="2" charset="2"/>
              <a:buChar char="v"/>
            </a:pPr>
            <a:r>
              <a:rPr lang="en-US" sz="1800" b="1" dirty="0" smtClean="0"/>
              <a:t>The Common Core State Standards</a:t>
            </a:r>
          </a:p>
          <a:p>
            <a:pPr lvl="1">
              <a:spcBef>
                <a:spcPts val="1200"/>
              </a:spcBef>
              <a:buClr>
                <a:srgbClr val="000099"/>
              </a:buClr>
              <a:buFont typeface="Wingdings" pitchFamily="2" charset="2"/>
              <a:buChar char="v"/>
            </a:pPr>
            <a:r>
              <a:rPr lang="en-US" sz="1800" b="1" dirty="0" smtClean="0"/>
              <a:t>Appendix A - </a:t>
            </a:r>
            <a:r>
              <a:rPr lang="en-US" sz="1800" dirty="0" smtClean="0"/>
              <a:t>supplementary material on reading, writing, speaking and listening, and language as well as a glossary of key terms.</a:t>
            </a:r>
            <a:endParaRPr lang="en-US" sz="1800" b="1" dirty="0" smtClean="0"/>
          </a:p>
          <a:p>
            <a:pPr lvl="1">
              <a:spcBef>
                <a:spcPts val="1200"/>
              </a:spcBef>
              <a:buClr>
                <a:srgbClr val="000099"/>
              </a:buClr>
              <a:buFont typeface="Wingdings" pitchFamily="2" charset="2"/>
              <a:buChar char="v"/>
            </a:pPr>
            <a:r>
              <a:rPr lang="en-US" sz="1800" b="1" dirty="0" smtClean="0"/>
              <a:t>Appendix B - </a:t>
            </a:r>
            <a:r>
              <a:rPr lang="en-US" sz="1800" dirty="0" smtClean="0"/>
              <a:t>text exemplars illustrating the complexity, quality, and range of reading appropriate for various grade levels with accompanying sample performance tasks. </a:t>
            </a:r>
            <a:endParaRPr lang="en-US" sz="1800" b="1" dirty="0" smtClean="0"/>
          </a:p>
          <a:p>
            <a:pPr lvl="1">
              <a:spcBef>
                <a:spcPts val="1200"/>
              </a:spcBef>
              <a:buClr>
                <a:srgbClr val="000099"/>
              </a:buClr>
              <a:buFont typeface="Wingdings" pitchFamily="2" charset="2"/>
              <a:buChar char="v"/>
            </a:pPr>
            <a:r>
              <a:rPr lang="en-US" sz="1800" b="1" dirty="0" smtClean="0"/>
              <a:t>Appendix C - </a:t>
            </a:r>
            <a:r>
              <a:rPr lang="en-US" sz="1800" dirty="0" smtClean="0"/>
              <a:t>annotated samples demonstrating at least adequate performance in student writing at various grade levels. </a:t>
            </a:r>
            <a:endParaRPr lang="en-US" sz="1800" b="1" dirty="0" smtClean="0"/>
          </a:p>
          <a:p>
            <a:pPr lvl="1">
              <a:spcBef>
                <a:spcPts val="1200"/>
              </a:spcBef>
              <a:buClr>
                <a:srgbClr val="000099"/>
              </a:buClr>
              <a:buFont typeface="Wingdings" pitchFamily="2" charset="2"/>
              <a:buChar char="v"/>
            </a:pPr>
            <a:r>
              <a:rPr lang="en-US" sz="1800" b="1" dirty="0" smtClean="0"/>
              <a:t>Publisher’s Criteria – </a:t>
            </a:r>
            <a:r>
              <a:rPr lang="en-US" sz="1800" dirty="0" smtClean="0"/>
              <a:t>provides support as you plan instruction.</a:t>
            </a:r>
          </a:p>
          <a:p>
            <a:pPr lvl="1">
              <a:spcBef>
                <a:spcPts val="1200"/>
              </a:spcBef>
              <a:buClr>
                <a:srgbClr val="000099"/>
              </a:buClr>
              <a:buFont typeface="Wingdings" pitchFamily="2" charset="2"/>
              <a:buChar char="v"/>
            </a:pPr>
            <a:r>
              <a:rPr lang="en-US" sz="1800" b="1" dirty="0" smtClean="0"/>
              <a:t>The Common Core DOE Website </a:t>
            </a:r>
            <a:r>
              <a:rPr lang="en-US" sz="1800" dirty="0" smtClean="0"/>
              <a:t>– Know it, use it!</a:t>
            </a:r>
            <a:endParaRPr lang="en-US" sz="2400" dirty="0" smtClean="0"/>
          </a:p>
          <a:p>
            <a:pPr lvl="2"/>
            <a:endParaRPr lang="en-US" dirty="0" smtClean="0"/>
          </a:p>
        </p:txBody>
      </p:sp>
      <p:sp>
        <p:nvSpPr>
          <p:cNvPr id="5" name="Slide Number Placeholder 4"/>
          <p:cNvSpPr>
            <a:spLocks noGrp="1"/>
          </p:cNvSpPr>
          <p:nvPr>
            <p:ph type="sldNum" sz="quarter" idx="10"/>
          </p:nvPr>
        </p:nvSpPr>
        <p:spPr/>
        <p:txBody>
          <a:bodyPr/>
          <a:lstStyle/>
          <a:p>
            <a:fld id="{F523C0FC-297E-43FB-90B5-CE4F312175B2}" type="slidenum">
              <a:rPr lang="en-US" smtClean="0"/>
              <a:pPr/>
              <a:t>40</a:t>
            </a:fld>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Delaware Common Core State Standards Website</a:t>
            </a:r>
            <a:endParaRPr lang="en-US" dirty="0"/>
          </a:p>
        </p:txBody>
      </p:sp>
      <p:sp>
        <p:nvSpPr>
          <p:cNvPr id="7171" name="Content Placeholder 2"/>
          <p:cNvSpPr>
            <a:spLocks noGrp="1"/>
          </p:cNvSpPr>
          <p:nvPr>
            <p:ph idx="1"/>
          </p:nvPr>
        </p:nvSpPr>
        <p:spPr>
          <a:xfrm>
            <a:off x="926273" y="3102677"/>
            <a:ext cx="8039597" cy="911182"/>
          </a:xfrm>
        </p:spPr>
        <p:txBody>
          <a:bodyPr/>
          <a:lstStyle/>
          <a:p>
            <a:pPr>
              <a:spcBef>
                <a:spcPts val="1200"/>
              </a:spcBef>
              <a:buNone/>
            </a:pPr>
            <a:r>
              <a:rPr lang="en-US" sz="3200" b="1" dirty="0" smtClean="0">
                <a:hlinkClick r:id="rId3"/>
              </a:rPr>
              <a:t>http://www.doe.k12.de.us/commoncore</a:t>
            </a:r>
            <a:r>
              <a:rPr lang="en-US" sz="3200" b="1" dirty="0" smtClean="0"/>
              <a:t> </a:t>
            </a:r>
            <a:endParaRPr lang="en-US" sz="2400" dirty="0" smtClean="0"/>
          </a:p>
          <a:p>
            <a:pPr lvl="2"/>
            <a:endParaRPr lang="en-US" dirty="0" smtClean="0"/>
          </a:p>
        </p:txBody>
      </p:sp>
      <p:sp>
        <p:nvSpPr>
          <p:cNvPr id="5" name="Slide Number Placeholder 4"/>
          <p:cNvSpPr>
            <a:spLocks noGrp="1"/>
          </p:cNvSpPr>
          <p:nvPr>
            <p:ph type="sldNum" sz="quarter" idx="10"/>
          </p:nvPr>
        </p:nvSpPr>
        <p:spPr/>
        <p:txBody>
          <a:bodyPr/>
          <a:lstStyle/>
          <a:p>
            <a:fld id="{F523C0FC-297E-43FB-90B5-CE4F312175B2}" type="slidenum">
              <a:rPr lang="en-US" smtClean="0"/>
              <a:pPr/>
              <a:t>41</a:t>
            </a:fld>
            <a:endParaRPr lang="en-US" dirty="0"/>
          </a:p>
        </p:txBody>
      </p:sp>
      <p:pic>
        <p:nvPicPr>
          <p:cNvPr id="6" name="Picture 5"/>
          <p:cNvPicPr/>
          <p:nvPr/>
        </p:nvPicPr>
        <p:blipFill>
          <a:blip r:embed="rId4" cstate="print"/>
          <a:srcRect/>
          <a:stretch>
            <a:fillRect/>
          </a:stretch>
        </p:blipFill>
        <p:spPr bwMode="auto">
          <a:xfrm>
            <a:off x="3336965" y="1462343"/>
            <a:ext cx="2279295" cy="14589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Component V</a:t>
            </a:r>
            <a:br>
              <a:rPr lang="en-US" dirty="0" smtClean="0"/>
            </a:br>
            <a:r>
              <a:rPr lang="en-US" dirty="0" smtClean="0"/>
              <a:t>DPAS II for School Librarians</a:t>
            </a:r>
            <a:endParaRPr lang="en-US" dirty="0"/>
          </a:p>
        </p:txBody>
      </p:sp>
      <p:sp>
        <p:nvSpPr>
          <p:cNvPr id="7171" name="Content Placeholder 2"/>
          <p:cNvSpPr>
            <a:spLocks noGrp="1"/>
          </p:cNvSpPr>
          <p:nvPr>
            <p:ph idx="1"/>
          </p:nvPr>
        </p:nvSpPr>
        <p:spPr>
          <a:xfrm>
            <a:off x="1033142" y="1463856"/>
            <a:ext cx="7552717" cy="4414430"/>
          </a:xfrm>
        </p:spPr>
        <p:txBody>
          <a:bodyPr/>
          <a:lstStyle/>
          <a:p>
            <a:pPr>
              <a:spcBef>
                <a:spcPts val="1200"/>
              </a:spcBef>
              <a:buNone/>
            </a:pPr>
            <a:r>
              <a:rPr lang="en-US" sz="3600" dirty="0" smtClean="0"/>
              <a:t>Websites for Information:</a:t>
            </a:r>
          </a:p>
          <a:p>
            <a:pPr>
              <a:spcBef>
                <a:spcPts val="1200"/>
              </a:spcBef>
              <a:buNone/>
            </a:pPr>
            <a:endParaRPr lang="en-US" sz="3600" dirty="0" smtClean="0">
              <a:hlinkClick r:id="rId3"/>
            </a:endParaRPr>
          </a:p>
          <a:p>
            <a:pPr>
              <a:spcBef>
                <a:spcPts val="1200"/>
              </a:spcBef>
              <a:buNone/>
            </a:pPr>
            <a:r>
              <a:rPr lang="en-US" sz="3600" dirty="0" smtClean="0">
                <a:hlinkClick r:id="rId3"/>
              </a:rPr>
              <a:t>http://www.doe.k12.de.us/csa/dpasii</a:t>
            </a:r>
          </a:p>
          <a:p>
            <a:pPr>
              <a:spcBef>
                <a:spcPts val="1200"/>
              </a:spcBef>
              <a:buNone/>
            </a:pPr>
            <a:endParaRPr lang="en-US" sz="3600" dirty="0" smtClean="0">
              <a:hlinkClick r:id="rId3"/>
            </a:endParaRPr>
          </a:p>
          <a:p>
            <a:pPr>
              <a:spcBef>
                <a:spcPts val="1200"/>
              </a:spcBef>
              <a:buNone/>
            </a:pPr>
            <a:r>
              <a:rPr lang="en-US" sz="3600" dirty="0" smtClean="0">
                <a:hlinkClick r:id="rId4"/>
              </a:rPr>
              <a:t>http://www.doe.k12.de.us/csa/dpasii/imp_message.shtml </a:t>
            </a:r>
            <a:endParaRPr lang="en-US" sz="4000" dirty="0" smtClean="0"/>
          </a:p>
        </p:txBody>
      </p:sp>
      <p:sp>
        <p:nvSpPr>
          <p:cNvPr id="5" name="Slide Number Placeholder 4"/>
          <p:cNvSpPr>
            <a:spLocks noGrp="1"/>
          </p:cNvSpPr>
          <p:nvPr>
            <p:ph type="sldNum" sz="quarter" idx="10"/>
          </p:nvPr>
        </p:nvSpPr>
        <p:spPr/>
        <p:txBody>
          <a:bodyPr/>
          <a:lstStyle/>
          <a:p>
            <a:fld id="{F523C0FC-297E-43FB-90B5-CE4F312175B2}" type="slidenum">
              <a:rPr lang="en-US" smtClean="0"/>
              <a:pPr/>
              <a:t>42</a:t>
            </a:fld>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Component V</a:t>
            </a:r>
            <a:br>
              <a:rPr lang="en-US" dirty="0" smtClean="0"/>
            </a:br>
            <a:r>
              <a:rPr lang="en-US" dirty="0" smtClean="0"/>
              <a:t>DPAS II for School Librarians</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43</a:t>
            </a:fld>
            <a:endParaRPr lang="en-US" dirty="0"/>
          </a:p>
        </p:txBody>
      </p:sp>
      <p:sp>
        <p:nvSpPr>
          <p:cNvPr id="8" name="Rectangle 7"/>
          <p:cNvSpPr/>
          <p:nvPr/>
        </p:nvSpPr>
        <p:spPr>
          <a:xfrm>
            <a:off x="1033153" y="1351507"/>
            <a:ext cx="6863938" cy="4154984"/>
          </a:xfrm>
          <a:prstGeom prst="rect">
            <a:avLst/>
          </a:prstGeom>
        </p:spPr>
        <p:txBody>
          <a:bodyPr wrap="square">
            <a:spAutoFit/>
          </a:bodyPr>
          <a:lstStyle/>
          <a:p>
            <a:pPr algn="l"/>
            <a:r>
              <a:rPr lang="en-US" b="1" dirty="0" smtClean="0">
                <a:solidFill>
                  <a:srgbClr val="000099"/>
                </a:solidFill>
                <a:latin typeface="+mn-lt"/>
              </a:rPr>
              <a:t>DCAS Educators:</a:t>
            </a:r>
          </a:p>
          <a:p>
            <a:pPr lvl="1" algn="l">
              <a:buFont typeface="Wingdings" pitchFamily="2" charset="2"/>
              <a:buChar char="v"/>
            </a:pPr>
            <a:r>
              <a:rPr lang="en-US" b="1" dirty="0" smtClean="0">
                <a:solidFill>
                  <a:srgbClr val="000099"/>
                </a:solidFill>
                <a:latin typeface="+mn-lt"/>
              </a:rPr>
              <a:t> </a:t>
            </a:r>
            <a:r>
              <a:rPr lang="en-US" dirty="0" smtClean="0">
                <a:solidFill>
                  <a:srgbClr val="000099"/>
                </a:solidFill>
                <a:latin typeface="+mn-lt"/>
              </a:rPr>
              <a:t>50% DCAS</a:t>
            </a:r>
          </a:p>
          <a:p>
            <a:pPr lvl="1" algn="l">
              <a:buFont typeface="Wingdings" pitchFamily="2" charset="2"/>
              <a:buChar char="v"/>
            </a:pPr>
            <a:r>
              <a:rPr lang="en-US" dirty="0" smtClean="0">
                <a:solidFill>
                  <a:srgbClr val="000099"/>
                </a:solidFill>
                <a:latin typeface="+mn-lt"/>
              </a:rPr>
              <a:t> 50% Alternate Measures</a:t>
            </a:r>
          </a:p>
          <a:p>
            <a:pPr lvl="1" algn="l">
              <a:buFont typeface="Wingdings" pitchFamily="2" charset="2"/>
              <a:buChar char="v"/>
            </a:pPr>
            <a:endParaRPr lang="en-US" dirty="0" smtClean="0">
              <a:solidFill>
                <a:srgbClr val="000099"/>
              </a:solidFill>
              <a:latin typeface="+mn-lt"/>
            </a:endParaRPr>
          </a:p>
          <a:p>
            <a:pPr algn="l"/>
            <a:r>
              <a:rPr lang="en-US" b="1" dirty="0" smtClean="0">
                <a:solidFill>
                  <a:srgbClr val="000099"/>
                </a:solidFill>
                <a:latin typeface="+mn-lt"/>
              </a:rPr>
              <a:t>Non-DCAS Educators in Graded Subjects:</a:t>
            </a:r>
          </a:p>
          <a:p>
            <a:pPr lvl="1" algn="l">
              <a:buFont typeface="Wingdings" pitchFamily="2" charset="2"/>
              <a:buChar char="v"/>
            </a:pPr>
            <a:r>
              <a:rPr lang="en-US" dirty="0" smtClean="0">
                <a:solidFill>
                  <a:srgbClr val="000099"/>
                </a:solidFill>
                <a:latin typeface="+mn-lt"/>
              </a:rPr>
              <a:t>50% Alternate Measures</a:t>
            </a:r>
          </a:p>
          <a:p>
            <a:pPr lvl="1" algn="l">
              <a:buFont typeface="Wingdings" pitchFamily="2" charset="2"/>
              <a:buChar char="v"/>
            </a:pPr>
            <a:r>
              <a:rPr lang="en-US" dirty="0" smtClean="0">
                <a:solidFill>
                  <a:srgbClr val="000099"/>
                </a:solidFill>
                <a:latin typeface="+mn-lt"/>
              </a:rPr>
              <a:t>50% Common Growth Goals</a:t>
            </a:r>
          </a:p>
          <a:p>
            <a:pPr lvl="1" algn="l">
              <a:buFont typeface="Wingdings" pitchFamily="2" charset="2"/>
              <a:buChar char="v"/>
            </a:pPr>
            <a:endParaRPr lang="en-US" dirty="0" smtClean="0">
              <a:solidFill>
                <a:srgbClr val="000099"/>
              </a:solidFill>
              <a:latin typeface="+mn-lt"/>
            </a:endParaRPr>
          </a:p>
          <a:p>
            <a:pPr algn="l"/>
            <a:r>
              <a:rPr lang="en-US" b="1" dirty="0" smtClean="0">
                <a:solidFill>
                  <a:srgbClr val="000099"/>
                </a:solidFill>
                <a:latin typeface="+mn-lt"/>
              </a:rPr>
              <a:t>Non-DCAS Educators in Non-Graded Subjects</a:t>
            </a:r>
          </a:p>
          <a:p>
            <a:pPr lvl="1" algn="l">
              <a:buFont typeface="Wingdings" pitchFamily="2" charset="2"/>
              <a:buChar char="v"/>
            </a:pPr>
            <a:r>
              <a:rPr lang="en-US" dirty="0" smtClean="0">
                <a:solidFill>
                  <a:srgbClr val="000099"/>
                </a:solidFill>
                <a:latin typeface="+mn-lt"/>
              </a:rPr>
              <a:t>100% Common Growth Goals</a:t>
            </a:r>
            <a:endParaRPr lang="en-US" dirty="0">
              <a:solidFill>
                <a:srgbClr val="000099"/>
              </a:solidFill>
              <a:latin typeface="+mn-lt"/>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Component V</a:t>
            </a:r>
            <a:br>
              <a:rPr lang="en-US" dirty="0" smtClean="0"/>
            </a:br>
            <a:r>
              <a:rPr lang="en-US" dirty="0" smtClean="0"/>
              <a:t>DPAS II for School Librarians</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44</a:t>
            </a:fld>
            <a:endParaRPr lang="en-US" dirty="0"/>
          </a:p>
        </p:txBody>
      </p:sp>
      <p:sp>
        <p:nvSpPr>
          <p:cNvPr id="6" name="TextBox 5"/>
          <p:cNvSpPr txBox="1"/>
          <p:nvPr/>
        </p:nvSpPr>
        <p:spPr>
          <a:xfrm>
            <a:off x="1175658" y="1496276"/>
            <a:ext cx="7742711" cy="3539430"/>
          </a:xfrm>
          <a:prstGeom prst="rect">
            <a:avLst/>
          </a:prstGeom>
          <a:noFill/>
        </p:spPr>
        <p:txBody>
          <a:bodyPr wrap="square" rtlCol="0">
            <a:spAutoFit/>
          </a:bodyPr>
          <a:lstStyle/>
          <a:p>
            <a:pPr algn="l"/>
            <a:r>
              <a:rPr lang="en-US" sz="2800" b="1" dirty="0" smtClean="0">
                <a:solidFill>
                  <a:srgbClr val="000099"/>
                </a:solidFill>
              </a:rPr>
              <a:t>Non-DCAS Educators in Non-Graded Subjects</a:t>
            </a:r>
          </a:p>
          <a:p>
            <a:pPr algn="l"/>
            <a:endParaRPr lang="en-US" sz="2800" b="1" dirty="0" smtClean="0">
              <a:solidFill>
                <a:srgbClr val="000099"/>
              </a:solidFill>
            </a:endParaRPr>
          </a:p>
          <a:p>
            <a:pPr algn="l"/>
            <a:r>
              <a:rPr lang="en-US" sz="2800" u="sng" dirty="0" smtClean="0">
                <a:solidFill>
                  <a:srgbClr val="000099"/>
                </a:solidFill>
                <a:latin typeface="+mn-lt"/>
              </a:rPr>
              <a:t>Measure C </a:t>
            </a:r>
            <a:r>
              <a:rPr lang="en-US" sz="2800" dirty="0" smtClean="0">
                <a:solidFill>
                  <a:srgbClr val="000099"/>
                </a:solidFill>
                <a:latin typeface="+mn-lt"/>
              </a:rPr>
              <a:t>– Growth Goals and Targets</a:t>
            </a:r>
          </a:p>
          <a:p>
            <a:pPr algn="l"/>
            <a:r>
              <a:rPr lang="en-US" sz="2800" dirty="0" smtClean="0">
                <a:solidFill>
                  <a:srgbClr val="000099"/>
                </a:solidFill>
                <a:latin typeface="+mn-lt"/>
              </a:rPr>
              <a:t>100% of Growth Goals come from the performance measure.  </a:t>
            </a:r>
          </a:p>
          <a:p>
            <a:pPr lvl="1" algn="l">
              <a:buFont typeface="Arial" pitchFamily="34" charset="0"/>
              <a:buChar char="•"/>
            </a:pPr>
            <a:r>
              <a:rPr lang="en-US" sz="2800" dirty="0" smtClean="0">
                <a:solidFill>
                  <a:srgbClr val="000099"/>
                </a:solidFill>
                <a:latin typeface="+mn-lt"/>
              </a:rPr>
              <a:t>You choose 4 growth goals with principal’s approval.</a:t>
            </a:r>
          </a:p>
          <a:p>
            <a:pPr lvl="1" algn="l">
              <a:buFont typeface="Arial" pitchFamily="34" charset="0"/>
              <a:buChar char="•"/>
            </a:pPr>
            <a:r>
              <a:rPr lang="en-US" sz="2800" dirty="0" smtClean="0">
                <a:solidFill>
                  <a:srgbClr val="000099"/>
                </a:solidFill>
                <a:latin typeface="+mn-lt"/>
              </a:rPr>
              <a:t>You score your student work.</a:t>
            </a:r>
            <a:endParaRPr lang="en-US" sz="2800" dirty="0">
              <a:solidFill>
                <a:srgbClr val="000099"/>
              </a:solidFill>
              <a:latin typeface="+mn-lt"/>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Component V</a:t>
            </a:r>
            <a:br>
              <a:rPr lang="en-US" dirty="0" smtClean="0"/>
            </a:br>
            <a:r>
              <a:rPr lang="en-US" dirty="0" smtClean="0"/>
              <a:t>DPAS II for School Librarians</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45</a:t>
            </a:fld>
            <a:endParaRPr lang="en-US" dirty="0"/>
          </a:p>
        </p:txBody>
      </p:sp>
      <p:sp>
        <p:nvSpPr>
          <p:cNvPr id="7" name="TextBox 6"/>
          <p:cNvSpPr txBox="1"/>
          <p:nvPr/>
        </p:nvSpPr>
        <p:spPr>
          <a:xfrm>
            <a:off x="1306285" y="2838203"/>
            <a:ext cx="7101444" cy="2123658"/>
          </a:xfrm>
          <a:prstGeom prst="rect">
            <a:avLst/>
          </a:prstGeom>
          <a:noFill/>
        </p:spPr>
        <p:txBody>
          <a:bodyPr wrap="square" rtlCol="0">
            <a:spAutoFit/>
          </a:bodyPr>
          <a:lstStyle/>
          <a:p>
            <a:pPr algn="l">
              <a:buFont typeface="Wingdings" pitchFamily="2" charset="2"/>
              <a:buChar char="v"/>
            </a:pPr>
            <a:r>
              <a:rPr lang="en-US" sz="4400" dirty="0" smtClean="0">
                <a:solidFill>
                  <a:srgbClr val="000099"/>
                </a:solidFill>
                <a:latin typeface="+mn-lt"/>
              </a:rPr>
              <a:t>The Performance Tasks</a:t>
            </a:r>
          </a:p>
          <a:p>
            <a:pPr algn="l">
              <a:buFont typeface="Wingdings" pitchFamily="2" charset="2"/>
              <a:buChar char="v"/>
            </a:pPr>
            <a:r>
              <a:rPr lang="en-US" sz="4400" dirty="0" smtClean="0">
                <a:solidFill>
                  <a:srgbClr val="000099"/>
                </a:solidFill>
                <a:latin typeface="+mn-lt"/>
              </a:rPr>
              <a:t>The Rubrics</a:t>
            </a:r>
          </a:p>
          <a:p>
            <a:pPr algn="l">
              <a:buFont typeface="Wingdings" pitchFamily="2" charset="2"/>
              <a:buChar char="v"/>
            </a:pPr>
            <a:r>
              <a:rPr lang="en-US" sz="4400" dirty="0" smtClean="0">
                <a:solidFill>
                  <a:srgbClr val="000099"/>
                </a:solidFill>
                <a:latin typeface="+mn-lt"/>
              </a:rPr>
              <a:t>Scoring Student Work</a:t>
            </a:r>
            <a:endParaRPr lang="en-US" sz="2800" dirty="0">
              <a:solidFill>
                <a:srgbClr val="000099"/>
              </a:solidFill>
              <a:latin typeface="+mn-lt"/>
            </a:endParaRPr>
          </a:p>
        </p:txBody>
      </p:sp>
      <p:sp>
        <p:nvSpPr>
          <p:cNvPr id="6" name="TextBox 5"/>
          <p:cNvSpPr txBox="1"/>
          <p:nvPr/>
        </p:nvSpPr>
        <p:spPr>
          <a:xfrm>
            <a:off x="985652" y="1425039"/>
            <a:ext cx="7766462" cy="954107"/>
          </a:xfrm>
          <a:prstGeom prst="rect">
            <a:avLst/>
          </a:prstGeom>
          <a:noFill/>
        </p:spPr>
        <p:txBody>
          <a:bodyPr wrap="square" rtlCol="0">
            <a:spAutoFit/>
          </a:bodyPr>
          <a:lstStyle/>
          <a:p>
            <a:r>
              <a:rPr lang="en-US" sz="2800" b="1" dirty="0" smtClean="0">
                <a:solidFill>
                  <a:srgbClr val="000099"/>
                </a:solidFill>
                <a:latin typeface="+mn-lt"/>
              </a:rPr>
              <a:t>Research </a:t>
            </a:r>
            <a:r>
              <a:rPr lang="en-US" sz="2800" b="1" dirty="0" smtClean="0">
                <a:solidFill>
                  <a:srgbClr val="000099"/>
                </a:solidFill>
                <a:latin typeface="+mn-lt"/>
              </a:rPr>
              <a:t>In Action For School Librarians</a:t>
            </a:r>
          </a:p>
          <a:p>
            <a:r>
              <a:rPr lang="en-US" sz="2800" b="1" dirty="0" smtClean="0">
                <a:solidFill>
                  <a:srgbClr val="000099"/>
                </a:solidFill>
                <a:latin typeface="+mn-lt"/>
              </a:rPr>
              <a:t>Aligned to Common Core State Standards</a:t>
            </a:r>
            <a:endParaRPr lang="en-US" sz="2800" b="1" dirty="0">
              <a:solidFill>
                <a:srgbClr val="000099"/>
              </a:solidFill>
              <a:latin typeface="+mn-lt"/>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Exit Ticket</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46</a:t>
            </a:fld>
            <a:endParaRPr lang="en-US" dirty="0"/>
          </a:p>
        </p:txBody>
      </p:sp>
      <p:sp>
        <p:nvSpPr>
          <p:cNvPr id="7" name="TextBox 6"/>
          <p:cNvSpPr txBox="1"/>
          <p:nvPr/>
        </p:nvSpPr>
        <p:spPr>
          <a:xfrm>
            <a:off x="1021277" y="1341911"/>
            <a:ext cx="7825840" cy="5139869"/>
          </a:xfrm>
          <a:prstGeom prst="rect">
            <a:avLst/>
          </a:prstGeom>
          <a:noFill/>
        </p:spPr>
        <p:txBody>
          <a:bodyPr wrap="square" rtlCol="0">
            <a:spAutoFit/>
          </a:bodyPr>
          <a:lstStyle/>
          <a:p>
            <a:pPr algn="l">
              <a:buFont typeface="Wingdings" pitchFamily="2" charset="2"/>
              <a:buChar char="v"/>
            </a:pPr>
            <a:r>
              <a:rPr lang="en-US" sz="4400" dirty="0" smtClean="0">
                <a:solidFill>
                  <a:srgbClr val="000099"/>
                </a:solidFill>
                <a:latin typeface="+mn-lt"/>
              </a:rPr>
              <a:t>What questions do you still need answered?</a:t>
            </a:r>
          </a:p>
          <a:p>
            <a:pPr algn="l">
              <a:buFont typeface="Wingdings" pitchFamily="2" charset="2"/>
              <a:buChar char="v"/>
            </a:pPr>
            <a:endParaRPr lang="en-US" sz="4400" dirty="0" smtClean="0">
              <a:solidFill>
                <a:srgbClr val="000099"/>
              </a:solidFill>
              <a:latin typeface="+mn-lt"/>
            </a:endParaRPr>
          </a:p>
          <a:p>
            <a:pPr algn="l">
              <a:buFont typeface="Wingdings" pitchFamily="2" charset="2"/>
              <a:buChar char="v"/>
            </a:pPr>
            <a:r>
              <a:rPr lang="en-US" sz="4400" dirty="0" smtClean="0">
                <a:solidFill>
                  <a:srgbClr val="000099"/>
                </a:solidFill>
                <a:latin typeface="+mn-lt"/>
              </a:rPr>
              <a:t>What can </a:t>
            </a:r>
            <a:r>
              <a:rPr lang="en-US" sz="5400" u="sng" dirty="0" smtClean="0">
                <a:solidFill>
                  <a:srgbClr val="000099"/>
                </a:solidFill>
                <a:latin typeface="+mn-lt"/>
              </a:rPr>
              <a:t>I</a:t>
            </a:r>
            <a:r>
              <a:rPr lang="en-US" sz="4400" dirty="0" smtClean="0">
                <a:solidFill>
                  <a:srgbClr val="000099"/>
                </a:solidFill>
                <a:latin typeface="+mn-lt"/>
              </a:rPr>
              <a:t> do to help?</a:t>
            </a:r>
          </a:p>
          <a:p>
            <a:pPr algn="l"/>
            <a:endParaRPr lang="en-US" sz="4400" dirty="0" smtClean="0">
              <a:solidFill>
                <a:srgbClr val="000099"/>
              </a:solidFill>
              <a:latin typeface="+mn-lt"/>
            </a:endParaRPr>
          </a:p>
          <a:p>
            <a:pPr algn="l">
              <a:buFont typeface="Wingdings" pitchFamily="2" charset="2"/>
              <a:buChar char="v"/>
            </a:pPr>
            <a:r>
              <a:rPr lang="en-US" sz="4400" dirty="0" smtClean="0">
                <a:solidFill>
                  <a:srgbClr val="000099"/>
                </a:solidFill>
                <a:latin typeface="+mn-lt"/>
              </a:rPr>
              <a:t>What can </a:t>
            </a:r>
            <a:r>
              <a:rPr lang="en-US" sz="5400" u="sng" dirty="0" smtClean="0">
                <a:solidFill>
                  <a:srgbClr val="000099"/>
                </a:solidFill>
                <a:latin typeface="+mn-lt"/>
              </a:rPr>
              <a:t>YOU</a:t>
            </a:r>
            <a:r>
              <a:rPr lang="en-US" sz="4400" dirty="0" smtClean="0">
                <a:solidFill>
                  <a:srgbClr val="000099"/>
                </a:solidFill>
                <a:latin typeface="+mn-lt"/>
              </a:rPr>
              <a:t> do to make the “SHIFT” ?</a:t>
            </a:r>
          </a:p>
        </p:txBody>
      </p:sp>
      <p:pic>
        <p:nvPicPr>
          <p:cNvPr id="6" name="Picture 5"/>
          <p:cNvPicPr/>
          <p:nvPr/>
        </p:nvPicPr>
        <p:blipFill>
          <a:blip r:embed="rId3" cstate="print"/>
          <a:srcRect/>
          <a:stretch>
            <a:fillRect/>
          </a:stretch>
        </p:blipFill>
        <p:spPr bwMode="auto">
          <a:xfrm>
            <a:off x="7517089" y="3342904"/>
            <a:ext cx="1377537" cy="1021280"/>
          </a:xfrm>
          <a:prstGeom prst="rect">
            <a:avLst/>
          </a:prstGeom>
          <a:noFill/>
          <a:ln w="9525">
            <a:noFill/>
            <a:miter lim="800000"/>
            <a:headEnd/>
            <a:tailEnd/>
          </a:ln>
        </p:spPr>
      </p:pic>
      <p:pic>
        <p:nvPicPr>
          <p:cNvPr id="5122" name="Picture 2"/>
          <p:cNvPicPr>
            <a:picLocks noChangeAspect="1" noChangeArrowheads="1"/>
          </p:cNvPicPr>
          <p:nvPr/>
        </p:nvPicPr>
        <p:blipFill>
          <a:blip r:embed="rId4" cstate="print"/>
          <a:srcRect/>
          <a:stretch>
            <a:fillRect/>
          </a:stretch>
        </p:blipFill>
        <p:spPr bwMode="auto">
          <a:xfrm>
            <a:off x="3160941" y="91989"/>
            <a:ext cx="1434810" cy="10124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2387" y="6"/>
            <a:ext cx="7863840" cy="1209556"/>
          </a:xfrm>
        </p:spPr>
        <p:txBody>
          <a:bodyPr/>
          <a:lstStyle/>
          <a:p>
            <a:r>
              <a:rPr lang="en-US" dirty="0" smtClean="0"/>
              <a:t>Advantages To The Common Core</a:t>
            </a:r>
            <a:endParaRPr lang="en-US" dirty="0"/>
          </a:p>
        </p:txBody>
      </p:sp>
      <p:sp>
        <p:nvSpPr>
          <p:cNvPr id="6" name="Slide Number Placeholder 5"/>
          <p:cNvSpPr>
            <a:spLocks noGrp="1"/>
          </p:cNvSpPr>
          <p:nvPr>
            <p:ph type="sldNum" sz="quarter" idx="10"/>
          </p:nvPr>
        </p:nvSpPr>
        <p:spPr/>
        <p:txBody>
          <a:bodyPr/>
          <a:lstStyle/>
          <a:p>
            <a:pPr>
              <a:defRPr/>
            </a:pPr>
            <a:fld id="{F523C0FC-297E-43FB-90B5-CE4F312175B2}" type="slidenum">
              <a:rPr lang="en-US" smtClean="0"/>
              <a:pPr>
                <a:defRPr/>
              </a:pPr>
              <a:t>4</a:t>
            </a:fld>
            <a:endParaRPr lang="en-US" dirty="0"/>
          </a:p>
        </p:txBody>
      </p:sp>
      <p:sp>
        <p:nvSpPr>
          <p:cNvPr id="8" name="Content Placeholder 2"/>
          <p:cNvSpPr>
            <a:spLocks noGrp="1"/>
          </p:cNvSpPr>
          <p:nvPr>
            <p:ph idx="1"/>
          </p:nvPr>
        </p:nvSpPr>
        <p:spPr>
          <a:xfrm>
            <a:off x="975756" y="1517073"/>
            <a:ext cx="7930738" cy="2983675"/>
          </a:xfrm>
        </p:spPr>
        <p:txBody>
          <a:bodyPr>
            <a:normAutofit/>
          </a:bodyPr>
          <a:lstStyle/>
          <a:p>
            <a:pPr>
              <a:buClr>
                <a:srgbClr val="000099"/>
              </a:buClr>
              <a:buFont typeface="Wingdings" pitchFamily="2" charset="2"/>
              <a:buChar char="v"/>
            </a:pPr>
            <a:r>
              <a:rPr lang="en-US" sz="2600" dirty="0" smtClean="0"/>
              <a:t>Although the Standards are divided into Reading, Writing, Speaking and Listening, the processes of communication are closely connected. </a:t>
            </a:r>
          </a:p>
          <a:p>
            <a:pPr lvl="1">
              <a:buClr>
                <a:srgbClr val="000099"/>
              </a:buClr>
            </a:pPr>
            <a:r>
              <a:rPr lang="en-US" sz="2200" dirty="0" smtClean="0"/>
              <a:t>Writing standard 9 requires that students be able to write about what they read. </a:t>
            </a:r>
          </a:p>
          <a:p>
            <a:pPr lvl="1">
              <a:buClr>
                <a:srgbClr val="000099"/>
              </a:buClr>
            </a:pPr>
            <a:r>
              <a:rPr lang="en-US" sz="2200" dirty="0" smtClean="0"/>
              <a:t>Speaking and Listening standard 4 sets the expectation that students will share findings from their research.</a:t>
            </a:r>
          </a:p>
          <a:p>
            <a:pPr lvl="1">
              <a:buNone/>
            </a:pPr>
            <a:endParaRPr lang="en-US" sz="22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Research</a:t>
            </a:r>
            <a:endParaRPr lang="en-US" dirty="0"/>
          </a:p>
        </p:txBody>
      </p:sp>
      <p:sp>
        <p:nvSpPr>
          <p:cNvPr id="5" name="Slide Number Placeholder 4"/>
          <p:cNvSpPr>
            <a:spLocks noGrp="1"/>
          </p:cNvSpPr>
          <p:nvPr>
            <p:ph type="sldNum" sz="quarter" idx="10"/>
          </p:nvPr>
        </p:nvSpPr>
        <p:spPr/>
        <p:txBody>
          <a:bodyPr/>
          <a:lstStyle/>
          <a:p>
            <a:fld id="{F523C0FC-297E-43FB-90B5-CE4F312175B2}" type="slidenum">
              <a:rPr lang="en-US" smtClean="0"/>
              <a:pPr/>
              <a:t>5</a:t>
            </a:fld>
            <a:endParaRPr lang="en-US" dirty="0"/>
          </a:p>
        </p:txBody>
      </p:sp>
      <p:sp>
        <p:nvSpPr>
          <p:cNvPr id="7" name="Content Placeholder 2"/>
          <p:cNvSpPr>
            <a:spLocks noGrp="1"/>
          </p:cNvSpPr>
          <p:nvPr>
            <p:ph idx="1"/>
          </p:nvPr>
        </p:nvSpPr>
        <p:spPr>
          <a:xfrm>
            <a:off x="1106383" y="1828800"/>
            <a:ext cx="7681356" cy="4061361"/>
          </a:xfrm>
        </p:spPr>
        <p:txBody>
          <a:bodyPr/>
          <a:lstStyle/>
          <a:p>
            <a:pPr>
              <a:buClr>
                <a:srgbClr val="000099"/>
              </a:buClr>
              <a:buFont typeface="Wingdings" pitchFamily="2" charset="2"/>
              <a:buChar char="v"/>
            </a:pPr>
            <a:r>
              <a:rPr lang="en-US" dirty="0" smtClean="0"/>
              <a:t>Although not one of the strands it is pervasive throughout the standards</a:t>
            </a:r>
          </a:p>
          <a:p>
            <a:pPr>
              <a:buClr>
                <a:srgbClr val="000099"/>
              </a:buClr>
              <a:buFont typeface="Wingdings" pitchFamily="2" charset="2"/>
              <a:buChar char="v"/>
            </a:pPr>
            <a:endParaRPr lang="en-US" dirty="0" smtClean="0"/>
          </a:p>
          <a:p>
            <a:pPr>
              <a:buClr>
                <a:srgbClr val="000099"/>
              </a:buClr>
              <a:buFont typeface="Wingdings" pitchFamily="2" charset="2"/>
              <a:buChar char="v"/>
            </a:pPr>
            <a:r>
              <a:rPr lang="en-US" dirty="0" smtClean="0"/>
              <a:t>Emphasis on short, focused research projects</a:t>
            </a:r>
          </a:p>
          <a:p>
            <a:pPr>
              <a:buClr>
                <a:srgbClr val="000099"/>
              </a:buClr>
              <a:buFont typeface="Wingdings" pitchFamily="2" charset="2"/>
              <a:buChar char="v"/>
            </a:pPr>
            <a:endParaRPr lang="en-US" dirty="0" smtClean="0"/>
          </a:p>
          <a:p>
            <a:pPr>
              <a:buClr>
                <a:srgbClr val="000099"/>
              </a:buClr>
              <a:buFont typeface="Wingdings" pitchFamily="2" charset="2"/>
              <a:buChar char="v"/>
            </a:pPr>
            <a:r>
              <a:rPr lang="en-US" dirty="0" smtClean="0"/>
              <a:t>Integrates reading, writing, listening and speaking</a:t>
            </a:r>
          </a:p>
          <a:p>
            <a:pPr>
              <a:buClr>
                <a:srgbClr val="000099"/>
              </a:buClr>
              <a:buFont typeface="Wingdings" pitchFamily="2" charset="2"/>
              <a:buChar char="v"/>
            </a:pPr>
            <a:endParaRPr lang="en-US" dirty="0" smtClean="0"/>
          </a:p>
          <a:p>
            <a:pPr>
              <a:buClr>
                <a:srgbClr val="000099"/>
              </a:buClr>
              <a:buFont typeface="Wingdings" pitchFamily="2" charset="2"/>
              <a:buChar char="v"/>
            </a:pPr>
            <a:r>
              <a:rPr lang="en-US" dirty="0" smtClean="0"/>
              <a:t>Designed to study an issue or solve a problem and foster higher level thinking skills</a:t>
            </a:r>
          </a:p>
          <a:p>
            <a:endParaRPr lang="en-US"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marR="0">
              <a:spcBef>
                <a:spcPts val="900"/>
              </a:spcBef>
              <a:spcAft>
                <a:spcPts val="0"/>
              </a:spcAft>
            </a:pPr>
            <a:r>
              <a:rPr lang="en-US" dirty="0" smtClean="0">
                <a:latin typeface="+mn-lt"/>
                <a:ea typeface="Times New Roman"/>
                <a:cs typeface="Times New Roman"/>
              </a:rPr>
              <a:t>Grade Level Progression for Reading</a:t>
            </a:r>
            <a:endParaRPr lang="en-US" dirty="0">
              <a:latin typeface="+mn-lt"/>
              <a:ea typeface="Times New Roman"/>
              <a:cs typeface="Times New Roman"/>
            </a:endParaRPr>
          </a:p>
        </p:txBody>
      </p:sp>
      <p:sp>
        <p:nvSpPr>
          <p:cNvPr id="5" name="Slide Number Placeholder 4"/>
          <p:cNvSpPr>
            <a:spLocks noGrp="1"/>
          </p:cNvSpPr>
          <p:nvPr>
            <p:ph type="sldNum" sz="quarter" idx="10"/>
          </p:nvPr>
        </p:nvSpPr>
        <p:spPr/>
        <p:txBody>
          <a:bodyPr/>
          <a:lstStyle/>
          <a:p>
            <a:fld id="{F523C0FC-297E-43FB-90B5-CE4F312175B2}" type="slidenum">
              <a:rPr lang="en-US" smtClean="0"/>
              <a:pPr/>
              <a:t>6</a:t>
            </a:fld>
            <a:endParaRPr lang="en-US" dirty="0"/>
          </a:p>
        </p:txBody>
      </p:sp>
      <p:graphicFrame>
        <p:nvGraphicFramePr>
          <p:cNvPr id="8" name="Table 7"/>
          <p:cNvGraphicFramePr>
            <a:graphicFrameLocks noGrp="1"/>
          </p:cNvGraphicFramePr>
          <p:nvPr/>
        </p:nvGraphicFramePr>
        <p:xfrm>
          <a:off x="973779" y="1298618"/>
          <a:ext cx="7968340" cy="5161803"/>
        </p:xfrm>
        <a:graphic>
          <a:graphicData uri="http://schemas.openxmlformats.org/drawingml/2006/table">
            <a:tbl>
              <a:tblPr/>
              <a:tblGrid>
                <a:gridCol w="3385047"/>
                <a:gridCol w="374451"/>
                <a:gridCol w="4208842"/>
              </a:tblGrid>
              <a:tr h="1553479">
                <a:tc gridSpan="3">
                  <a:txBody>
                    <a:bodyPr/>
                    <a:lstStyle/>
                    <a:p>
                      <a:pPr marL="0" marR="0">
                        <a:spcBef>
                          <a:spcPts val="900"/>
                        </a:spcBef>
                        <a:spcAft>
                          <a:spcPts val="0"/>
                        </a:spcAft>
                      </a:pPr>
                      <a:r>
                        <a:rPr lang="en-US" sz="1600" b="1" kern="0" dirty="0" smtClean="0">
                          <a:solidFill>
                            <a:schemeClr val="bg1"/>
                          </a:solidFill>
                          <a:latin typeface="+mn-lt"/>
                          <a:ea typeface="Times New Roman"/>
                          <a:cs typeface="Times New Roman"/>
                        </a:rPr>
                        <a:t>College </a:t>
                      </a:r>
                      <a:r>
                        <a:rPr lang="en-US" sz="1600" b="1" kern="0" dirty="0">
                          <a:solidFill>
                            <a:schemeClr val="bg1"/>
                          </a:solidFill>
                          <a:latin typeface="+mn-lt"/>
                          <a:ea typeface="Times New Roman"/>
                          <a:cs typeface="Times New Roman"/>
                        </a:rPr>
                        <a:t>and Career Readiness Anchor Standards for Reading </a:t>
                      </a:r>
                    </a:p>
                    <a:p>
                      <a:pPr marL="0" marR="0" indent="0">
                        <a:spcBef>
                          <a:spcPts val="600"/>
                        </a:spcBef>
                        <a:spcAft>
                          <a:spcPts val="0"/>
                        </a:spcAft>
                      </a:pPr>
                      <a:r>
                        <a:rPr lang="en-US" sz="1600" b="1" dirty="0">
                          <a:solidFill>
                            <a:schemeClr val="bg1"/>
                          </a:solidFill>
                          <a:latin typeface="+mn-lt"/>
                          <a:ea typeface="Times New Roman"/>
                          <a:cs typeface="Arial"/>
                        </a:rPr>
                        <a:t>Standard 9:  Integrate and evaluate content presented in diverse media and formats, including visually and quantitatively, as well as in words.* </a:t>
                      </a:r>
                      <a:endParaRPr lang="en-US" sz="1600" b="1" dirty="0" smtClean="0">
                        <a:solidFill>
                          <a:schemeClr val="bg1"/>
                        </a:solidFill>
                        <a:latin typeface="+mn-lt"/>
                        <a:ea typeface="Times New Roman"/>
                        <a:cs typeface="Arial"/>
                      </a:endParaRPr>
                    </a:p>
                    <a:p>
                      <a:pPr marL="0" marR="0" indent="0">
                        <a:spcBef>
                          <a:spcPts val="600"/>
                        </a:spcBef>
                        <a:spcAft>
                          <a:spcPts val="0"/>
                        </a:spcAft>
                      </a:pPr>
                      <a:endParaRPr lang="en-US" sz="1050" b="1" dirty="0">
                        <a:solidFill>
                          <a:schemeClr val="bg1"/>
                        </a:solidFill>
                        <a:latin typeface="+mn-lt"/>
                        <a:ea typeface="Times New Roman"/>
                        <a:cs typeface="Times New Roman"/>
                      </a:endParaRPr>
                    </a:p>
                    <a:p>
                      <a:pPr marL="0" marR="1992630">
                        <a:lnSpc>
                          <a:spcPts val="865"/>
                        </a:lnSpc>
                        <a:spcBef>
                          <a:spcPts val="0"/>
                        </a:spcBef>
                        <a:spcAft>
                          <a:spcPts val="0"/>
                        </a:spcAft>
                      </a:pPr>
                      <a:r>
                        <a:rPr lang="en-US" sz="1050" b="1" spc="5" dirty="0">
                          <a:solidFill>
                            <a:schemeClr val="bg1"/>
                          </a:solidFill>
                          <a:latin typeface="+mn-lt"/>
                          <a:ea typeface="Calibri"/>
                          <a:cs typeface="Times New Roman"/>
                        </a:rPr>
                        <a:t>*Please see "Research to Build and Present Knowledge" in Writing and "Comprehension and Collaboration" in Speaking and Listening for additional standards relevant to gathering, assessing, and applying information from print and digital sources. </a:t>
                      </a:r>
                      <a:endParaRPr lang="en-US" sz="1400" b="1" dirty="0">
                        <a:solidFill>
                          <a:schemeClr val="bg1"/>
                        </a:solidFill>
                        <a:latin typeface="+mn-lt"/>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c hMerge="1">
                  <a:txBody>
                    <a:bodyPr/>
                    <a:lstStyle/>
                    <a:p>
                      <a:endParaRPr lang="en-US"/>
                    </a:p>
                  </a:txBody>
                  <a:tcPr/>
                </a:tc>
                <a:tc hMerge="1">
                  <a:txBody>
                    <a:bodyPr/>
                    <a:lstStyle/>
                    <a:p>
                      <a:endParaRPr lang="en-US"/>
                    </a:p>
                  </a:txBody>
                  <a:tcPr/>
                </a:tc>
              </a:tr>
              <a:tr h="224777">
                <a:tc>
                  <a:txBody>
                    <a:bodyPr/>
                    <a:lstStyle/>
                    <a:p>
                      <a:pPr marL="0" marR="0">
                        <a:lnSpc>
                          <a:spcPct val="115000"/>
                        </a:lnSpc>
                        <a:spcBef>
                          <a:spcPts val="0"/>
                        </a:spcBef>
                        <a:spcAft>
                          <a:spcPts val="0"/>
                        </a:spcAft>
                      </a:pPr>
                      <a:r>
                        <a:rPr lang="en-US" sz="1400" b="1" dirty="0">
                          <a:solidFill>
                            <a:srgbClr val="000099"/>
                          </a:solidFill>
                          <a:latin typeface="Arial"/>
                          <a:ea typeface="Calibri"/>
                          <a:cs typeface="Times New Roman"/>
                        </a:rPr>
                        <a:t>Reading Standards for Literature</a:t>
                      </a:r>
                      <a:endParaRPr lang="en-US" sz="1400" b="1" dirty="0">
                        <a:solidFill>
                          <a:srgbClr val="000099"/>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99FF"/>
                    </a:solidFill>
                  </a:tcPr>
                </a:tc>
                <a:tc rowSpan="4">
                  <a:txBody>
                    <a:bodyPr/>
                    <a:lstStyle/>
                    <a:p>
                      <a:pPr marL="0" marR="0">
                        <a:lnSpc>
                          <a:spcPct val="115000"/>
                        </a:lnSpc>
                        <a:spcBef>
                          <a:spcPts val="0"/>
                        </a:spcBef>
                        <a:spcAft>
                          <a:spcPts val="0"/>
                        </a:spcAft>
                      </a:pPr>
                      <a:endParaRPr lang="en-US" sz="1800" b="1" dirty="0">
                        <a:solidFill>
                          <a:srgbClr val="000099"/>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a:txBody>
                    <a:bodyPr/>
                    <a:lstStyle/>
                    <a:p>
                      <a:pPr marL="0" marR="0">
                        <a:lnSpc>
                          <a:spcPct val="115000"/>
                        </a:lnSpc>
                        <a:spcBef>
                          <a:spcPts val="0"/>
                        </a:spcBef>
                        <a:spcAft>
                          <a:spcPts val="0"/>
                        </a:spcAft>
                      </a:pPr>
                      <a:r>
                        <a:rPr lang="en-US" sz="1400" b="1" dirty="0">
                          <a:solidFill>
                            <a:srgbClr val="000099"/>
                          </a:solidFill>
                          <a:latin typeface="Arial"/>
                          <a:ea typeface="Calibri"/>
                          <a:cs typeface="Times New Roman"/>
                        </a:rPr>
                        <a:t>Reading Standards for Informational Text</a:t>
                      </a:r>
                      <a:endParaRPr lang="en-US" sz="1400" b="1" dirty="0">
                        <a:solidFill>
                          <a:srgbClr val="000099"/>
                        </a:solidFill>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6699FF"/>
                    </a:solidFill>
                  </a:tcPr>
                </a:tc>
              </a:tr>
              <a:tr h="768502">
                <a:tc>
                  <a:txBody>
                    <a:bodyPr/>
                    <a:lstStyle/>
                    <a:p>
                      <a:pPr marL="182880" marR="0" indent="-182880">
                        <a:spcBef>
                          <a:spcPts val="200"/>
                        </a:spcBef>
                        <a:spcAft>
                          <a:spcPts val="0"/>
                        </a:spcAft>
                        <a:tabLst>
                          <a:tab pos="182880" algn="l"/>
                        </a:tabLst>
                      </a:pPr>
                      <a:r>
                        <a:rPr lang="en-US" sz="1100" b="1" u="sng" dirty="0">
                          <a:solidFill>
                            <a:srgbClr val="000099"/>
                          </a:solidFill>
                          <a:latin typeface="Arial"/>
                          <a:ea typeface="Times New Roman"/>
                          <a:cs typeface="Arial"/>
                        </a:rPr>
                        <a:t>Grade 3</a:t>
                      </a:r>
                      <a:endParaRPr lang="en-US" sz="1100" b="1" u="sng" dirty="0">
                        <a:solidFill>
                          <a:srgbClr val="000099"/>
                        </a:solidFill>
                        <a:latin typeface="Arial"/>
                        <a:ea typeface="Times New Roman"/>
                        <a:cs typeface="Times New Roman"/>
                      </a:endParaRPr>
                    </a:p>
                    <a:p>
                      <a:pPr marL="0" marR="0" indent="-182880">
                        <a:spcBef>
                          <a:spcPts val="200"/>
                        </a:spcBef>
                        <a:spcAft>
                          <a:spcPts val="0"/>
                        </a:spcAft>
                        <a:tabLst>
                          <a:tab pos="182880" algn="l"/>
                          <a:tab pos="0" algn="l"/>
                        </a:tabLst>
                      </a:pPr>
                      <a:r>
                        <a:rPr lang="en-US" sz="1100" b="1" dirty="0">
                          <a:solidFill>
                            <a:srgbClr val="000099"/>
                          </a:solidFill>
                          <a:latin typeface="Arial"/>
                          <a:ea typeface="Times New Roman"/>
                          <a:cs typeface="Times New Roman"/>
                        </a:rPr>
                        <a:t> </a:t>
                      </a:r>
                      <a:r>
                        <a:rPr lang="en-US" sz="1100" b="1" dirty="0" smtClean="0">
                          <a:solidFill>
                            <a:srgbClr val="000099"/>
                          </a:solidFill>
                          <a:latin typeface="Arial"/>
                          <a:ea typeface="Times New Roman"/>
                          <a:cs typeface="Times New Roman"/>
                        </a:rPr>
                        <a:t>Compare </a:t>
                      </a:r>
                      <a:r>
                        <a:rPr lang="en-US" sz="1100" b="1" dirty="0">
                          <a:solidFill>
                            <a:srgbClr val="000099"/>
                          </a:solidFill>
                          <a:latin typeface="Arial"/>
                          <a:ea typeface="Times New Roman"/>
                          <a:cs typeface="Times New Roman"/>
                        </a:rPr>
                        <a:t>and contrast the themes, settings, and plots of stories written by the same author about the same or similar characters (e.g., in books a from series).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vMerge="1">
                  <a:txBody>
                    <a:bodyPr/>
                    <a:lstStyle/>
                    <a:p>
                      <a:endParaRPr lang="en-US"/>
                    </a:p>
                  </a:txBody>
                  <a:tcPr/>
                </a:tc>
                <a:tc>
                  <a:txBody>
                    <a:bodyPr/>
                    <a:lstStyle/>
                    <a:p>
                      <a:pPr marL="182880" marR="0" indent="-182880">
                        <a:spcBef>
                          <a:spcPts val="200"/>
                        </a:spcBef>
                        <a:spcAft>
                          <a:spcPts val="0"/>
                        </a:spcAft>
                        <a:tabLst>
                          <a:tab pos="182880" algn="l"/>
                        </a:tabLst>
                      </a:pPr>
                      <a:r>
                        <a:rPr lang="en-US" sz="1100" b="1" u="sng" dirty="0">
                          <a:solidFill>
                            <a:srgbClr val="000099"/>
                          </a:solidFill>
                          <a:latin typeface="Arial"/>
                          <a:ea typeface="Times New Roman"/>
                          <a:cs typeface="Arial"/>
                        </a:rPr>
                        <a:t>Grade 3</a:t>
                      </a:r>
                      <a:endParaRPr lang="en-US" sz="1100" b="1" u="sng" dirty="0">
                        <a:solidFill>
                          <a:srgbClr val="000099"/>
                        </a:solidFill>
                        <a:latin typeface="Arial"/>
                        <a:ea typeface="Times New Roman"/>
                        <a:cs typeface="Times New Roman"/>
                      </a:endParaRPr>
                    </a:p>
                    <a:p>
                      <a:pPr marL="0" marR="0" indent="0">
                        <a:spcBef>
                          <a:spcPts val="600"/>
                        </a:spcBef>
                        <a:spcAft>
                          <a:spcPts val="0"/>
                        </a:spcAft>
                      </a:pPr>
                      <a:r>
                        <a:rPr lang="en-US" sz="1200" b="1" dirty="0">
                          <a:solidFill>
                            <a:srgbClr val="000099"/>
                          </a:solidFill>
                          <a:latin typeface="Arial"/>
                          <a:ea typeface="Times New Roman"/>
                          <a:cs typeface="Times New Roman"/>
                        </a:rPr>
                        <a:t>With prompting and support, identify basic similarities in and differences between two texts on the same topic (e.g., in illustrations, descriptions, or procedures).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r>
              <a:tr h="847832">
                <a:tc>
                  <a:txBody>
                    <a:bodyPr/>
                    <a:lstStyle/>
                    <a:p>
                      <a:pPr marL="182880" marR="0" indent="-182880">
                        <a:spcBef>
                          <a:spcPts val="200"/>
                        </a:spcBef>
                        <a:spcAft>
                          <a:spcPts val="0"/>
                        </a:spcAft>
                        <a:tabLst>
                          <a:tab pos="182880" algn="l"/>
                        </a:tabLst>
                      </a:pPr>
                      <a:r>
                        <a:rPr lang="en-US" sz="1100" b="1" u="sng" dirty="0">
                          <a:solidFill>
                            <a:srgbClr val="000099"/>
                          </a:solidFill>
                          <a:latin typeface="Arial"/>
                          <a:ea typeface="Times New Roman"/>
                          <a:cs typeface="Arial"/>
                        </a:rPr>
                        <a:t>Grade 7</a:t>
                      </a:r>
                      <a:endParaRPr lang="en-US" sz="1100" b="1" u="sng" dirty="0">
                        <a:solidFill>
                          <a:srgbClr val="000099"/>
                        </a:solidFill>
                        <a:latin typeface="Arial"/>
                        <a:ea typeface="Times New Roman"/>
                        <a:cs typeface="Times New Roman"/>
                      </a:endParaRPr>
                    </a:p>
                    <a:p>
                      <a:pPr marL="0" marR="0" indent="0">
                        <a:spcBef>
                          <a:spcPts val="600"/>
                        </a:spcBef>
                        <a:spcAft>
                          <a:spcPts val="0"/>
                        </a:spcAft>
                      </a:pPr>
                      <a:r>
                        <a:rPr lang="en-US" sz="1200" b="1" dirty="0">
                          <a:solidFill>
                            <a:srgbClr val="000099"/>
                          </a:solidFill>
                          <a:latin typeface="Arial"/>
                          <a:ea typeface="Times New Roman"/>
                          <a:cs typeface="Times New Roman"/>
                        </a:rPr>
                        <a:t>Compare and contrast a fictional portrayal of a time, place, or character and a historical account of the same period as a means of understanding how authors of fiction use or alter history.</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vMerge="1">
                  <a:txBody>
                    <a:bodyPr/>
                    <a:lstStyle/>
                    <a:p>
                      <a:endParaRPr lang="en-US"/>
                    </a:p>
                  </a:txBody>
                  <a:tcPr/>
                </a:tc>
                <a:tc>
                  <a:txBody>
                    <a:bodyPr/>
                    <a:lstStyle/>
                    <a:p>
                      <a:pPr marL="182880" marR="0" indent="-182880">
                        <a:spcBef>
                          <a:spcPts val="200"/>
                        </a:spcBef>
                        <a:spcAft>
                          <a:spcPts val="0"/>
                        </a:spcAft>
                        <a:tabLst>
                          <a:tab pos="182880" algn="l"/>
                        </a:tabLst>
                      </a:pPr>
                      <a:r>
                        <a:rPr lang="en-US" sz="1100" b="1" u="sng" dirty="0">
                          <a:solidFill>
                            <a:srgbClr val="000099"/>
                          </a:solidFill>
                          <a:latin typeface="Arial"/>
                          <a:ea typeface="Times New Roman"/>
                          <a:cs typeface="Arial"/>
                        </a:rPr>
                        <a:t>Grade 7</a:t>
                      </a:r>
                      <a:endParaRPr lang="en-US" sz="1100" b="1" u="sng" dirty="0">
                        <a:solidFill>
                          <a:srgbClr val="000099"/>
                        </a:solidFill>
                        <a:latin typeface="Arial"/>
                        <a:ea typeface="Times New Roman"/>
                        <a:cs typeface="Times New Roman"/>
                      </a:endParaRPr>
                    </a:p>
                    <a:p>
                      <a:pPr marL="45720" marR="0" indent="0">
                        <a:spcBef>
                          <a:spcPts val="600"/>
                        </a:spcBef>
                        <a:spcAft>
                          <a:spcPts val="0"/>
                        </a:spcAft>
                      </a:pPr>
                      <a:r>
                        <a:rPr lang="en-US" sz="1200" b="1" dirty="0">
                          <a:solidFill>
                            <a:srgbClr val="000099"/>
                          </a:solidFill>
                          <a:latin typeface="Arial"/>
                          <a:ea typeface="Times New Roman"/>
                          <a:cs typeface="Times New Roman"/>
                        </a:rPr>
                        <a:t>Analyze how two or more authors writing about the same topic shape their presentations of key information by emphasizing different evidence or advancing different interpretations of facts.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r>
              <a:tr h="1312230">
                <a:tc>
                  <a:txBody>
                    <a:bodyPr/>
                    <a:lstStyle/>
                    <a:p>
                      <a:pPr marL="182880" marR="0" indent="-182880">
                        <a:spcBef>
                          <a:spcPts val="200"/>
                        </a:spcBef>
                        <a:spcAft>
                          <a:spcPts val="0"/>
                        </a:spcAft>
                        <a:tabLst>
                          <a:tab pos="182880" algn="l"/>
                        </a:tabLst>
                      </a:pPr>
                      <a:r>
                        <a:rPr lang="en-US" sz="1100" b="1" u="sng" dirty="0">
                          <a:solidFill>
                            <a:srgbClr val="000099"/>
                          </a:solidFill>
                          <a:latin typeface="Arial"/>
                          <a:ea typeface="Times New Roman"/>
                          <a:cs typeface="Arial"/>
                        </a:rPr>
                        <a:t>Grade 11/12</a:t>
                      </a:r>
                      <a:endParaRPr lang="en-US" sz="1100" b="1" u="sng" dirty="0">
                        <a:solidFill>
                          <a:srgbClr val="000099"/>
                        </a:solidFill>
                        <a:latin typeface="Arial"/>
                        <a:ea typeface="Times New Roman"/>
                        <a:cs typeface="Times New Roman"/>
                      </a:endParaRPr>
                    </a:p>
                    <a:p>
                      <a:pPr marL="0" marR="0" indent="0">
                        <a:spcBef>
                          <a:spcPts val="600"/>
                        </a:spcBef>
                        <a:spcAft>
                          <a:spcPts val="0"/>
                        </a:spcAft>
                        <a:tabLst>
                          <a:tab pos="57150" algn="l"/>
                        </a:tabLst>
                      </a:pPr>
                      <a:r>
                        <a:rPr lang="en-US" sz="1200" b="1" dirty="0">
                          <a:solidFill>
                            <a:srgbClr val="000099"/>
                          </a:solidFill>
                          <a:latin typeface="Arial"/>
                          <a:ea typeface="Times New Roman"/>
                          <a:cs typeface="Times New Roman"/>
                        </a:rPr>
                        <a:t>Demonstrate knowledge of eighteenth-, nineteenth- and early-twentieth-century foundational works of American literature, including how two or more texts from the same period treat similar themes or topics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c vMerge="1">
                  <a:txBody>
                    <a:bodyPr/>
                    <a:lstStyle/>
                    <a:p>
                      <a:endParaRPr lang="en-US"/>
                    </a:p>
                  </a:txBody>
                  <a:tcPr/>
                </a:tc>
                <a:tc>
                  <a:txBody>
                    <a:bodyPr/>
                    <a:lstStyle/>
                    <a:p>
                      <a:pPr marL="182880" marR="0" indent="-182880">
                        <a:spcBef>
                          <a:spcPts val="200"/>
                        </a:spcBef>
                        <a:spcAft>
                          <a:spcPts val="0"/>
                        </a:spcAft>
                        <a:tabLst>
                          <a:tab pos="182880" algn="l"/>
                        </a:tabLst>
                      </a:pPr>
                      <a:r>
                        <a:rPr lang="en-US" sz="1100" b="1" dirty="0">
                          <a:solidFill>
                            <a:srgbClr val="000099"/>
                          </a:solidFill>
                          <a:latin typeface="Arial"/>
                          <a:ea typeface="Times New Roman"/>
                          <a:cs typeface="Arial"/>
                        </a:rPr>
                        <a:t>Grade 11/12</a:t>
                      </a:r>
                      <a:endParaRPr lang="en-US" sz="1100" b="1" dirty="0">
                        <a:solidFill>
                          <a:srgbClr val="000099"/>
                        </a:solidFill>
                        <a:latin typeface="Arial"/>
                        <a:ea typeface="Times New Roman"/>
                        <a:cs typeface="Times New Roman"/>
                      </a:endParaRPr>
                    </a:p>
                    <a:p>
                      <a:pPr marL="0" marR="0" indent="0">
                        <a:spcBef>
                          <a:spcPts val="600"/>
                        </a:spcBef>
                        <a:spcAft>
                          <a:spcPts val="0"/>
                        </a:spcAft>
                        <a:tabLst>
                          <a:tab pos="-11430" algn="l"/>
                        </a:tabLst>
                      </a:pPr>
                      <a:r>
                        <a:rPr lang="en-US" sz="1200" b="1" dirty="0">
                          <a:solidFill>
                            <a:srgbClr val="000099"/>
                          </a:solidFill>
                          <a:latin typeface="Arial"/>
                          <a:ea typeface="Times New Roman"/>
                          <a:cs typeface="Times New Roman"/>
                        </a:rPr>
                        <a:t> Analyze seventeenth-, eighteenth-, and nineteenth-century foundational U.S. documents of historical and literary significance (including The Declaration of Independence, the Preamble to the Constitution, the Bill of Rights, and Lincoln's Second Inaugural Address) for their themes, purposes, and rhetorical features.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9CCFF"/>
                    </a:solidFill>
                  </a:tcPr>
                </a:tc>
              </a:tr>
            </a:tbl>
          </a:graphicData>
        </a:graphic>
      </p:graphicFrame>
      <p:sp>
        <p:nvSpPr>
          <p:cNvPr id="2049" name="AutoShape 1"/>
          <p:cNvSpPr>
            <a:spLocks noChangeShapeType="1"/>
          </p:cNvSpPr>
          <p:nvPr/>
        </p:nvSpPr>
        <p:spPr bwMode="auto">
          <a:xfrm>
            <a:off x="63500" y="76200"/>
            <a:ext cx="0" cy="2487613"/>
          </a:xfrm>
          <a:prstGeom prst="straightConnector1">
            <a:avLst/>
          </a:prstGeom>
          <a:noFill/>
          <a:ln w="9525">
            <a:solidFill>
              <a:srgbClr val="000000"/>
            </a:solidFill>
            <a:round/>
            <a:headEnd/>
            <a:tailEnd type="triangle" w="med" len="me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2387" y="6"/>
            <a:ext cx="7863840" cy="1209556"/>
          </a:xfrm>
        </p:spPr>
        <p:txBody>
          <a:bodyPr/>
          <a:lstStyle/>
          <a:p>
            <a:r>
              <a:rPr lang="en-US" dirty="0" smtClean="0"/>
              <a:t>Informational Standards </a:t>
            </a:r>
            <a:br>
              <a:rPr lang="en-US" dirty="0" smtClean="0"/>
            </a:br>
            <a:r>
              <a:rPr lang="en-US" dirty="0" smtClean="0"/>
              <a:t>Progression Sort</a:t>
            </a:r>
            <a:endParaRPr lang="en-US" dirty="0"/>
          </a:p>
        </p:txBody>
      </p:sp>
      <p:sp>
        <p:nvSpPr>
          <p:cNvPr id="6" name="Slide Number Placeholder 5"/>
          <p:cNvSpPr>
            <a:spLocks noGrp="1"/>
          </p:cNvSpPr>
          <p:nvPr>
            <p:ph type="sldNum" sz="quarter" idx="10"/>
          </p:nvPr>
        </p:nvSpPr>
        <p:spPr/>
        <p:txBody>
          <a:bodyPr/>
          <a:lstStyle/>
          <a:p>
            <a:pPr>
              <a:defRPr/>
            </a:pPr>
            <a:fld id="{F523C0FC-297E-43FB-90B5-CE4F312175B2}" type="slidenum">
              <a:rPr lang="en-US" smtClean="0"/>
              <a:pPr>
                <a:defRPr/>
              </a:pPr>
              <a:t>7</a:t>
            </a:fld>
            <a:endParaRPr lang="en-US" dirty="0"/>
          </a:p>
        </p:txBody>
      </p:sp>
      <p:sp>
        <p:nvSpPr>
          <p:cNvPr id="8" name="Content Placeholder 2"/>
          <p:cNvSpPr>
            <a:spLocks noGrp="1"/>
          </p:cNvSpPr>
          <p:nvPr>
            <p:ph idx="1"/>
          </p:nvPr>
        </p:nvSpPr>
        <p:spPr>
          <a:xfrm>
            <a:off x="963881" y="2122715"/>
            <a:ext cx="7930738" cy="2983675"/>
          </a:xfrm>
        </p:spPr>
        <p:txBody>
          <a:bodyPr>
            <a:normAutofit/>
          </a:bodyPr>
          <a:lstStyle/>
          <a:p>
            <a:pPr lvl="0">
              <a:buClr>
                <a:srgbClr val="000099"/>
              </a:buClr>
              <a:buFont typeface="Wingdings" pitchFamily="2" charset="2"/>
              <a:buChar char="v"/>
            </a:pPr>
            <a:r>
              <a:rPr lang="en-US" sz="2600" dirty="0" smtClean="0"/>
              <a:t>Take the Informational Standards 7 through 9 </a:t>
            </a:r>
            <a:r>
              <a:rPr lang="en-US" sz="2600" dirty="0" smtClean="0"/>
              <a:t>put </a:t>
            </a:r>
            <a:r>
              <a:rPr lang="en-US" sz="2600" dirty="0" smtClean="0"/>
              <a:t>them in order from Grades K-12.</a:t>
            </a:r>
            <a:r>
              <a:rPr lang="en-US" sz="2800" dirty="0" smtClean="0"/>
              <a:t> </a:t>
            </a:r>
          </a:p>
          <a:p>
            <a:pPr lvl="0">
              <a:buClr>
                <a:srgbClr val="000099"/>
              </a:buClr>
              <a:buFont typeface="Wingdings" pitchFamily="2" charset="2"/>
              <a:buChar char="v"/>
            </a:pPr>
            <a:r>
              <a:rPr lang="en-US" sz="2800" dirty="0" smtClean="0"/>
              <a:t>Notice the progression of skills needed from one grade level to the next.  Any surprises?</a:t>
            </a:r>
          </a:p>
          <a:p>
            <a:pPr>
              <a:buClr>
                <a:srgbClr val="000099"/>
              </a:buClr>
              <a:buFont typeface="Wingdings" pitchFamily="2" charset="2"/>
              <a:buChar char="v"/>
            </a:pPr>
            <a:endParaRPr lang="en-US" sz="2600" dirty="0" smtClean="0"/>
          </a:p>
          <a:p>
            <a:pPr>
              <a:buClr>
                <a:srgbClr val="000099"/>
              </a:buClr>
              <a:buFont typeface="Wingdings" pitchFamily="2" charset="2"/>
              <a:buChar char="v"/>
            </a:pPr>
            <a:endParaRPr lang="en-US" sz="2200" dirty="0" smtClean="0"/>
          </a:p>
          <a:p>
            <a:pPr lvl="1">
              <a:buNone/>
            </a:pPr>
            <a:endParaRPr lang="en-US" sz="22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hlinkClick r:id="rId2"/>
              </a:rPr>
              <a:t>The Key Shifts In ELA</a:t>
            </a:r>
            <a:endParaRPr lang="en-US" dirty="0"/>
          </a:p>
        </p:txBody>
      </p:sp>
      <p:sp>
        <p:nvSpPr>
          <p:cNvPr id="6" name="Slide Number Placeholder 5"/>
          <p:cNvSpPr>
            <a:spLocks noGrp="1"/>
          </p:cNvSpPr>
          <p:nvPr>
            <p:ph type="sldNum" sz="quarter" idx="10"/>
          </p:nvPr>
        </p:nvSpPr>
        <p:spPr/>
        <p:txBody>
          <a:bodyPr/>
          <a:lstStyle/>
          <a:p>
            <a:pPr>
              <a:defRPr/>
            </a:pPr>
            <a:fld id="{F523C0FC-297E-43FB-90B5-CE4F312175B2}" type="slidenum">
              <a:rPr lang="en-US" smtClean="0"/>
              <a:pPr>
                <a:defRPr/>
              </a:pPr>
              <a:t>8</a:t>
            </a:fld>
            <a:endParaRPr lang="en-US" dirty="0"/>
          </a:p>
        </p:txBody>
      </p:sp>
      <p:graphicFrame>
        <p:nvGraphicFramePr>
          <p:cNvPr id="7" name="Table 6"/>
          <p:cNvGraphicFramePr>
            <a:graphicFrameLocks noGrp="1"/>
          </p:cNvGraphicFramePr>
          <p:nvPr/>
        </p:nvGraphicFramePr>
        <p:xfrm>
          <a:off x="1223157" y="1444499"/>
          <a:ext cx="7279575" cy="5134433"/>
        </p:xfrm>
        <a:graphic>
          <a:graphicData uri="http://schemas.openxmlformats.org/drawingml/2006/table">
            <a:tbl>
              <a:tblPr firstRow="1" bandRow="1">
                <a:tableStyleId>{5C22544A-7EE6-4342-B048-85BDC9FD1C3A}</a:tableStyleId>
              </a:tblPr>
              <a:tblGrid>
                <a:gridCol w="7279575"/>
              </a:tblGrid>
              <a:tr h="779903">
                <a:tc>
                  <a:txBody>
                    <a:bodyPr/>
                    <a:lstStyle/>
                    <a:p>
                      <a:pPr marL="457200" indent="-457200">
                        <a:buFont typeface="+mj-lt"/>
                        <a:buAutoNum type="arabicPeriod"/>
                      </a:pPr>
                      <a:r>
                        <a:rPr lang="en-US" sz="2400" b="1" dirty="0" smtClean="0">
                          <a:solidFill>
                            <a:srgbClr val="000099"/>
                          </a:solidFill>
                        </a:rPr>
                        <a:t>Text Complexity </a:t>
                      </a:r>
                    </a:p>
                  </a:txBody>
                  <a:tcPr anchor="ctr">
                    <a:solidFill>
                      <a:srgbClr val="99CCFF"/>
                    </a:solidFill>
                  </a:tcPr>
                </a:tc>
              </a:tr>
              <a:tr h="779903">
                <a:tc>
                  <a:txBody>
                    <a:bodyPr/>
                    <a:lstStyle/>
                    <a:p>
                      <a:pPr marL="457200" indent="-457200">
                        <a:buFont typeface="+mj-lt"/>
                        <a:buAutoNum type="arabicPeriod" startAt="2"/>
                      </a:pPr>
                      <a:r>
                        <a:rPr lang="en-US" sz="2400" b="1" dirty="0" smtClean="0">
                          <a:solidFill>
                            <a:srgbClr val="000099"/>
                          </a:solidFill>
                        </a:rPr>
                        <a:t>Analyze, Infer, Give Evidence</a:t>
                      </a:r>
                      <a:endParaRPr lang="en-US" sz="2400" b="1" dirty="0">
                        <a:solidFill>
                          <a:srgbClr val="000099"/>
                        </a:solidFill>
                      </a:endParaRPr>
                    </a:p>
                  </a:txBody>
                  <a:tcPr anchor="ctr">
                    <a:solidFill>
                      <a:srgbClr val="99CCFF"/>
                    </a:solidFill>
                  </a:tcPr>
                </a:tc>
              </a:tr>
              <a:tr h="779903">
                <a:tc>
                  <a:txBody>
                    <a:bodyPr/>
                    <a:lstStyle/>
                    <a:p>
                      <a:pPr marL="457200" indent="-457200">
                        <a:buFont typeface="+mj-lt"/>
                        <a:buAutoNum type="arabicPeriod" startAt="3"/>
                      </a:pPr>
                      <a:r>
                        <a:rPr lang="en-US" sz="2400" b="1" dirty="0" smtClean="0">
                          <a:solidFill>
                            <a:srgbClr val="000099"/>
                          </a:solidFill>
                        </a:rPr>
                        <a:t>Writing</a:t>
                      </a:r>
                      <a:r>
                        <a:rPr lang="en-US" sz="2400" b="1" baseline="0" dirty="0" smtClean="0">
                          <a:solidFill>
                            <a:srgbClr val="000099"/>
                          </a:solidFill>
                        </a:rPr>
                        <a:t> to Sources</a:t>
                      </a:r>
                      <a:endParaRPr lang="en-US" sz="2400" b="1" dirty="0">
                        <a:solidFill>
                          <a:srgbClr val="000099"/>
                        </a:solidFill>
                      </a:endParaRPr>
                    </a:p>
                  </a:txBody>
                  <a:tcPr anchor="ctr">
                    <a:solidFill>
                      <a:srgbClr val="99CCFF"/>
                    </a:solidFill>
                  </a:tcPr>
                </a:tc>
              </a:tr>
              <a:tr h="1188456">
                <a:tc>
                  <a:txBody>
                    <a:bodyPr/>
                    <a:lstStyle/>
                    <a:p>
                      <a:pPr marL="457200" indent="-457200">
                        <a:buFont typeface="+mj-lt"/>
                        <a:buAutoNum type="arabicPeriod" startAt="4"/>
                      </a:pPr>
                      <a:r>
                        <a:rPr lang="en-US" sz="2400" b="1" dirty="0" smtClean="0">
                          <a:solidFill>
                            <a:srgbClr val="000099"/>
                          </a:solidFill>
                        </a:rPr>
                        <a:t>Short, Focused Research Projects</a:t>
                      </a:r>
                      <a:endParaRPr lang="en-US" sz="2400" b="1" dirty="0">
                        <a:solidFill>
                          <a:srgbClr val="000099"/>
                        </a:solidFill>
                      </a:endParaRPr>
                    </a:p>
                  </a:txBody>
                  <a:tcPr anchor="ctr">
                    <a:solidFill>
                      <a:srgbClr val="99CCFF"/>
                    </a:solidFill>
                  </a:tcPr>
                </a:tc>
              </a:tr>
              <a:tr h="826365">
                <a:tc>
                  <a:txBody>
                    <a:bodyPr/>
                    <a:lstStyle/>
                    <a:p>
                      <a:pPr marL="457200" indent="-457200">
                        <a:buFont typeface="+mj-lt"/>
                        <a:buAutoNum type="arabicPeriod" startAt="5"/>
                      </a:pPr>
                      <a:r>
                        <a:rPr lang="en-US" sz="2400" b="1" dirty="0" smtClean="0">
                          <a:solidFill>
                            <a:srgbClr val="000099"/>
                          </a:solidFill>
                        </a:rPr>
                        <a:t>Mastery</a:t>
                      </a:r>
                      <a:r>
                        <a:rPr lang="en-US" sz="2400" b="1" baseline="0" dirty="0" smtClean="0">
                          <a:solidFill>
                            <a:srgbClr val="000099"/>
                          </a:solidFill>
                        </a:rPr>
                        <a:t> of Listening &amp; Speaking</a:t>
                      </a:r>
                      <a:endParaRPr lang="en-US" sz="2400" dirty="0">
                        <a:solidFill>
                          <a:srgbClr val="000099"/>
                        </a:solidFill>
                      </a:endParaRPr>
                    </a:p>
                  </a:txBody>
                  <a:tcPr anchor="ctr">
                    <a:solidFill>
                      <a:srgbClr val="99CCFF"/>
                    </a:solidFill>
                  </a:tcPr>
                </a:tc>
              </a:tr>
              <a:tr h="779903">
                <a:tc>
                  <a:txBody>
                    <a:bodyPr/>
                    <a:lstStyle/>
                    <a:p>
                      <a:pPr marL="457200" indent="-457200">
                        <a:buFont typeface="+mj-lt"/>
                        <a:buAutoNum type="arabicPeriod" startAt="6"/>
                      </a:pPr>
                      <a:r>
                        <a:rPr lang="en-US" sz="2400" b="1" dirty="0" smtClean="0">
                          <a:solidFill>
                            <a:srgbClr val="000099"/>
                          </a:solidFill>
                        </a:rPr>
                        <a:t>Academic</a:t>
                      </a:r>
                      <a:r>
                        <a:rPr lang="en-US" sz="2400" b="1" baseline="0" dirty="0" smtClean="0">
                          <a:solidFill>
                            <a:srgbClr val="000099"/>
                          </a:solidFill>
                        </a:rPr>
                        <a:t> Vocabulary</a:t>
                      </a:r>
                      <a:endParaRPr lang="en-US" sz="2400" dirty="0">
                        <a:solidFill>
                          <a:srgbClr val="000099"/>
                        </a:solidFill>
                      </a:endParaRPr>
                    </a:p>
                  </a:txBody>
                  <a:tcPr anchor="ctr">
                    <a:solidFill>
                      <a:srgbClr val="99CCFF"/>
                    </a:solidFill>
                  </a:tcPr>
                </a:tc>
              </a:tr>
            </a:tbl>
          </a:graphicData>
        </a:graphic>
      </p:graphicFrame>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BRANCHTO" val="279"/>
  <p:tag name="HOTSPOTTYPE" val="DefinedInNavigator"/>
  <p:tag name="DEFINEDINNAVIGATOR" val="True"/>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amp;#x0D;&amp;#x0A;&amp;#x0D;&amp;#x0A;&amp;#x0D;&amp;#x0A;&amp;#x0D;&amp;#x0A;&amp;#x0D;&amp;#x0A;Common Core Writing&amp;#x0D;&amp;#x0A;and the &amp;#x0D;&amp;#x0A;Delaware Aligned Rubrics&amp;#x0D;&amp;#x0A;&amp;#x0D;&amp;#x0A;April 23, 25, 27 and July 30&amp;#x0D;&amp;#x0A;&amp;#x0D;&amp;#x0A;Secondary&amp;quot;&quot;/&gt;&lt;property id=&quot;20307&quot; value=&quot;263&quot;/&gt;&lt;/object&gt;&lt;object type=&quot;3&quot; unique_id=&quot;10005&quot;&gt;&lt;property id=&quot;20148&quot; value=&quot;5&quot;/&gt;&lt;property id=&quot;20300&quot; value=&quot;Slide 2 - &amp;quot;Agenda&amp;quot;&quot;/&gt;&lt;property id=&quot;20307&quot; value=&quot;264&quot;/&gt;&lt;/object&gt;&lt;object type=&quot;3&quot; unique_id=&quot;10006&quot;&gt;&lt;property id=&quot;20148&quot; value=&quot;5&quot;/&gt;&lt;property id=&quot;20300&quot; value=&quot;Slide 3 - &amp;quot;Key Shifts http://tinyurl.com/cod6ooj&amp;quot;&quot;/&gt;&lt;property id=&quot;20307&quot; value=&quot;265&quot;/&gt;&lt;/object&gt;&lt;object type=&quot;3&quot; unique_id=&quot;10007&quot;&gt;&lt;property id=&quot;20148&quot; value=&quot;5&quot;/&gt;&lt;property id=&quot;20300&quot; value=&quot;Slide 4 - &amp;quot;Shifts Identified by David Coleman and Sue Pimental&amp;quot;&quot;/&gt;&lt;property id=&quot;20307&quot; value=&quot;266&quot;/&gt;&lt;/object&gt;&lt;object type=&quot;3&quot; unique_id=&quot;10008&quot;&gt;&lt;property id=&quot;20148&quot; value=&quot;5&quot;/&gt;&lt;property id=&quot;20300&quot; value=&quot;Slide 5 - &amp;quot;Shifts Identified by David Coleman and Sue Pimental&amp;quot;&quot;/&gt;&lt;property id=&quot;20307&quot; value=&quot;267&quot;/&gt;&lt;/object&gt;&lt;object type=&quot;3&quot; unique_id=&quot;10009&quot;&gt;&lt;property id=&quot;20148&quot; value=&quot;5&quot;/&gt;&lt;property id=&quot;20300&quot; value=&quot;Slide 6 - &amp;quot;Common Core Writing&amp;quot;&quot;/&gt;&lt;property id=&quot;20307&quot; value=&quot;268&quot;/&gt;&lt;/object&gt;&lt;object type=&quot;3&quot; unique_id=&quot;10010&quot;&gt;&lt;property id=&quot;20148&quot; value=&quot;5&quot;/&gt;&lt;property id=&quot;20300&quot; value=&quot;Slide 7&quot;/&gt;&lt;property id=&quot;20307&quot; value=&quot;269&quot;/&gt;&lt;/object&gt;&lt;object type=&quot;3&quot; unique_id=&quot;10011&quot;&gt;&lt;property id=&quot;20148&quot; value=&quot;5&quot;/&gt;&lt;property id=&quot;20300&quot; value=&quot;Slide 8 - &amp;quot;Narrative Writing&amp;quot;&quot;/&gt;&lt;property id=&quot;20307&quot; value=&quot;270&quot;/&gt;&lt;/object&gt;&lt;object type=&quot;3&quot; unique_id=&quot;10012&quot;&gt;&lt;property id=&quot;20148&quot; value=&quot;5&quot;/&gt;&lt;property id=&quot;20300&quot; value=&quot;Slide 9 - &amp;quot;Informational/Explanatory Writing&amp;quot;&quot;/&gt;&lt;property id=&quot;20307&quot; value=&quot;271&quot;/&gt;&lt;/object&gt;&lt;object type=&quot;3&quot; unique_id=&quot;10013&quot;&gt;&lt;property id=&quot;20148&quot; value=&quot;5&quot;/&gt;&lt;property id=&quot;20300&quot; value=&quot;Slide 10 - &amp;quot;Argumentation/Opinion&amp;quot;&quot;/&gt;&lt;property id=&quot;20307&quot; value=&quot;272&quot;/&gt;&lt;/object&gt;&lt;object type=&quot;3&quot; unique_id=&quot;10014&quot;&gt;&lt;property id=&quot;20148&quot; value=&quot;5&quot;/&gt;&lt;property id=&quot;20300&quot; value=&quot;Slide 11 - &amp;quot;Argument vs. Persuasion &amp;quot;&quot;/&gt;&lt;property id=&quot;20307&quot; value=&quot;273&quot;/&gt;&lt;/object&gt;&lt;object type=&quot;3&quot; unique_id=&quot;10015&quot;&gt;&lt;property id=&quot;20148&quot; value=&quot;5&quot;/&gt;&lt;property id=&quot;20300&quot; value=&quot;Slide 12 - &amp;quot;Argument vs. Persuasion&amp;quot;&quot;/&gt;&lt;property id=&quot;20307&quot; value=&quot;274&quot;/&gt;&lt;/object&gt;&lt;object type=&quot;3&quot; unique_id=&quot;10016&quot;&gt;&lt;property id=&quot;20148&quot; value=&quot;5&quot;/&gt;&lt;property id=&quot;20300&quot; value=&quot;Slide 13 - &amp;quot;CCSS Writing&amp;quot;&quot;/&gt;&lt;property id=&quot;20307&quot; value=&quot;275&quot;/&gt;&lt;/object&gt;&lt;object type=&quot;3&quot; unique_id=&quot;10017&quot;&gt;&lt;property id=&quot;20148&quot; value=&quot;5&quot;/&gt;&lt;property id=&quot;20300&quot; value=&quot;Slide 14 - &amp;quot;CCSS Writing&amp;quot;&quot;/&gt;&lt;property id=&quot;20307&quot; value=&quot;276&quot;/&gt;&lt;/object&gt;&lt;object type=&quot;3&quot; unique_id=&quot;10018&quot;&gt;&lt;property id=&quot;20148&quot; value=&quot;5&quot;/&gt;&lt;property id=&quot;20300&quot; value=&quot;Slide 15 - &amp;quot;Progressions Sort&amp;quot;&quot;/&gt;&lt;property id=&quot;20307&quot; value=&quot;277&quot;/&gt;&lt;/object&gt;&lt;object type=&quot;3&quot; unique_id=&quot;10019&quot;&gt;&lt;property id=&quot;20148&quot; value=&quot;5&quot;/&gt;&lt;property id=&quot;20300&quot; value=&quot;Slide 16 - &amp;quot;Video: Writing to Inform and Make Arguments  http://tinyurl.com/cod6ooj&amp;quot;&quot;/&gt;&lt;property id=&quot;20307&quot; value=&quot;278&quot;/&gt;&lt;/object&gt;&lt;object type=&quot;3&quot; unique_id=&quot;10020&quot;&gt;&lt;property id=&quot;20148&quot; value=&quot;5&quot;/&gt;&lt;property id=&quot;20300&quot; value=&quot;Slide 17 - &amp;quot;Common Core Writing&amp;quot;&quot;/&gt;&lt;property id=&quot;20307&quot; value=&quot;279&quot;/&gt;&lt;/object&gt;&lt;object type=&quot;3&quot; unique_id=&quot;10021&quot;&gt;&lt;property id=&quot;20148&quot; value=&quot;5&quot;/&gt;&lt;property id=&quot;20300&quot; value=&quot;Slide 18 - &amp;quot;Rationale for Creating Delaware CCSS Aligned Rubrics &amp;quot;&quot;/&gt;&lt;property id=&quot;20307&quot; value=&quot;280&quot;/&gt;&lt;/object&gt;&lt;object type=&quot;3&quot; unique_id=&quot;10022&quot;&gt;&lt;property id=&quot;20148&quot; value=&quot;5&quot;/&gt;&lt;property id=&quot;20300&quot; value=&quot;Slide 19 - &amp;quot;Delaware CCSS Specific Writing Rubrics&amp;quot;&quot;/&gt;&lt;property id=&quot;20307&quot; value=&quot;281&quot;/&gt;&lt;/object&gt;&lt;object type=&quot;3&quot; unique_id=&quot;10023&quot;&gt;&lt;property id=&quot;20148&quot; value=&quot;5&quot;/&gt;&lt;property id=&quot;20300&quot; value=&quot;Slide 20 - &amp;quot;Connecting Reading and Writing&amp;quot;&quot;/&gt;&lt;property id=&quot;20307&quot; value=&quot;282&quot;/&gt;&lt;/object&gt;&lt;object type=&quot;3&quot; unique_id=&quot;10024&quot;&gt;&lt;property id=&quot;20148&quot; value=&quot;5&quot;/&gt;&lt;property id=&quot;20300&quot; value=&quot;Slide 21 - &amp;quot;What Is Text-Based Writing?&amp;quot;&quot;/&gt;&lt;property id=&quot;20307&quot; value=&quot;283&quot;/&gt;&lt;/object&gt;&lt;object type=&quot;3&quot; unique_id=&quot;10025&quot;&gt;&lt;property id=&quot;20148&quot; value=&quot;5&quot;/&gt;&lt;property id=&quot;20300&quot; value=&quot;Slide 22 - &amp;quot;What Is Text-Inspired Writing?&amp;quot;&quot;/&gt;&lt;property id=&quot;20307&quot; value=&quot;284&quot;/&gt;&lt;/object&gt;&lt;object type=&quot;3&quot; unique_id=&quot;10026&quot;&gt;&lt;property id=&quot;20148&quot; value=&quot;5&quot;/&gt;&lt;property id=&quot;20300&quot; value=&quot;Slide 23 - &amp;quot;Text-Inspired Writing&amp;quot;&quot;/&gt;&lt;property id=&quot;20307&quot; value=&quot;285&quot;/&gt;&lt;/object&gt;&lt;object type=&quot;3&quot; unique_id=&quot;10027&quot;&gt;&lt;property id=&quot;20148&quot; value=&quot;5&quot;/&gt;&lt;property id=&quot;20300&quot; value=&quot;Slide 24 - &amp;quot;Delaware CCSS Specific Writing Rubrics&amp;quot;&quot;/&gt;&lt;property id=&quot;20307&quot; value=&quot;286&quot;/&gt;&lt;/object&gt;&lt;object type=&quot;3&quot; unique_id=&quot;10028&quot;&gt;&lt;property id=&quot;20148&quot; value=&quot;5&quot;/&gt;&lt;property id=&quot;20300&quot; value=&quot;Slide 25 - &amp;quot;Type/Purpose Specific&amp;quot;&quot;/&gt;&lt;property id=&quot;20307&quot; value=&quot;287&quot;/&gt;&lt;/object&gt;&lt;object type=&quot;3&quot; unique_id=&quot;10029&quot;&gt;&lt;property id=&quot;20148&quot; value=&quot;5&quot;/&gt;&lt;property id=&quot;20300&quot; value=&quot;Slide 26&quot;/&gt;&lt;property id=&quot;20307&quot; value=&quot;288&quot;/&gt;&lt;/object&gt;&lt;object type=&quot;3&quot; unique_id=&quot;10030&quot;&gt;&lt;property id=&quot;20148&quot; value=&quot;5&quot;/&gt;&lt;property id=&quot;20300&quot; value=&quot;Slide 27&quot;/&gt;&lt;property id=&quot;20307&quot; value=&quot;289&quot;/&gt;&lt;/object&gt;&lt;object type=&quot;3&quot; unique_id=&quot;10031&quot;&gt;&lt;property id=&quot;20148&quot; value=&quot;5&quot;/&gt;&lt;property id=&quot;20300&quot; value=&quot;Slide 28&quot;/&gt;&lt;property id=&quot;20307&quot; value=&quot;290&quot;/&gt;&lt;/object&gt;&lt;object type=&quot;3&quot; unique_id=&quot;10032&quot;&gt;&lt;property id=&quot;20148&quot; value=&quot;5&quot;/&gt;&lt;property id=&quot;20300&quot; value=&quot;Slide 29 - &amp;quot;Analytic Rubric&amp;quot;&quot;/&gt;&lt;property id=&quot;20307&quot; value=&quot;291&quot;/&gt;&lt;/object&gt;&lt;object type=&quot;3&quot; unique_id=&quot;10033&quot;&gt;&lt;property id=&quot;20148&quot; value=&quot;5&quot;/&gt;&lt;property id=&quot;20300&quot; value=&quot;Slide 30 - &amp;quot;The Traits&amp;quot;&quot;/&gt;&lt;property id=&quot;20307&quot; value=&quot;292&quot;/&gt;&lt;/object&gt;&lt;object type=&quot;3&quot; unique_id=&quot;10034&quot;&gt;&lt;property id=&quot;20148&quot; value=&quot;5&quot;/&gt;&lt;property id=&quot;20300&quot; value=&quot;Slide 31 - &amp;quot;The Score Points&amp;quot;&quot;/&gt;&lt;property id=&quot;20307&quot; value=&quot;293&quot;/&gt;&lt;/object&gt;&lt;object type=&quot;3&quot; unique_id=&quot;10035&quot;&gt;&lt;property id=&quot;20148&quot; value=&quot;5&quot;/&gt;&lt;property id=&quot;20300&quot; value=&quot;Slide 32 - &amp;quot;Rubric Language – Side by Side&amp;#x0D;&amp;#x0A;Grade 9&amp;quot;&quot;/&gt;&lt;property id=&quot;20307&quot; value=&quot;294&quot;/&gt;&lt;/object&gt;&lt;object type=&quot;3&quot; unique_id=&quot;10036&quot;&gt;&lt;property id=&quot;20148&quot; value=&quot;5&quot;/&gt;&lt;property id=&quot;20300&quot; value=&quot;Slide 33 - &amp;quot;Rubric Language – Side by Side&amp;#x0D;&amp;#x0A;Grade 9&amp;quot;&quot;/&gt;&lt;property id=&quot;20307&quot; value=&quot;295&quot;/&gt;&lt;/object&gt;&lt;object type=&quot;3&quot; unique_id=&quot;10037&quot;&gt;&lt;property id=&quot;20148&quot; value=&quot;5&quot;/&gt;&lt;property id=&quot;20300&quot; value=&quot;Slide 34 - &amp;quot;Rubric Language – Side by Side&amp;#x0D;&amp;#x0A;Grade 9&amp;quot;&quot;/&gt;&lt;property id=&quot;20307&quot; value=&quot;296&quot;/&gt;&lt;/object&gt;&lt;object type=&quot;3&quot; unique_id=&quot;10038&quot;&gt;&lt;property id=&quot;20148&quot; value=&quot;5&quot;/&gt;&lt;property id=&quot;20300&quot; value=&quot;Slide 35 - &amp;quot;Rubric Language – Side by Side&amp;#x0D;&amp;#x0A;Grade 9&amp;quot;&quot;/&gt;&lt;property id=&quot;20307&quot; value=&quot;305&quot;/&gt;&lt;/object&gt;&lt;object type=&quot;3&quot; unique_id=&quot;10039&quot;&gt;&lt;property id=&quot;20148&quot; value=&quot;5&quot;/&gt;&lt;property id=&quot;20300&quot; value=&quot;Slide 36 - &amp;quot;Annotation Sheet&amp;quot;&quot;/&gt;&lt;property id=&quot;20307&quot; value=&quot;306&quot;/&gt;&lt;/object&gt;&lt;object type=&quot;3&quot; unique_id=&quot;10040&quot;&gt;&lt;property id=&quot;20148&quot; value=&quot;5&quot;/&gt;&lt;property id=&quot;20300&quot; value=&quot;Slide 37 - &amp;quot;Scoring Steps&amp;quot;&quot;/&gt;&lt;property id=&quot;20307&quot; value=&quot;307&quot;/&gt;&lt;/object&gt;&lt;object type=&quot;3&quot; unique_id=&quot;10041&quot;&gt;&lt;property id=&quot;20148&quot; value=&quot;5&quot;/&gt;&lt;property id=&quot;20300&quot; value=&quot;Slide 38 - &amp;quot;SMARTER – Structure of ELA Performance Tasks&amp;quot;&quot;/&gt;&lt;property id=&quot;20307&quot; value=&quot;297&quot;/&gt;&lt;/object&gt;&lt;object type=&quot;3&quot; unique_id=&quot;10042&quot;&gt;&lt;property id=&quot;20148&quot; value=&quot;5&quot;/&gt;&lt;property id=&quot;20300&quot; value=&quot;Slide 39&quot;/&gt;&lt;property id=&quot;20307&quot; value=&quot;298&quot;/&gt;&lt;/object&gt;&lt;object type=&quot;3&quot; unique_id=&quot;10043&quot;&gt;&lt;property id=&quot;20148&quot; value=&quot;5&quot;/&gt;&lt;property id=&quot;20300&quot; value=&quot;Slide 40&quot;/&gt;&lt;property id=&quot;20307&quot; value=&quot;299&quot;/&gt;&lt;/object&gt;&lt;object type=&quot;3&quot; unique_id=&quot;10044&quot;&gt;&lt;property id=&quot;20148&quot; value=&quot;5&quot;/&gt;&lt;property id=&quot;20300&quot; value=&quot;Slide 41&quot;/&gt;&lt;property id=&quot;20307&quot; value=&quot;300&quot;/&gt;&lt;/object&gt;&lt;object type=&quot;3&quot; unique_id=&quot;10045&quot;&gt;&lt;property id=&quot;20148&quot; value=&quot;5&quot;/&gt;&lt;property id=&quot;20300&quot; value=&quot;Slide 42&quot;/&gt;&lt;property id=&quot;20307&quot; value=&quot;301&quot;/&gt;&lt;/object&gt;&lt;object type=&quot;3&quot; unique_id=&quot;10046&quot;&gt;&lt;property id=&quot;20148&quot; value=&quot;5&quot;/&gt;&lt;property id=&quot;20300&quot; value=&quot;Slide 43&quot;/&gt;&lt;property id=&quot;20307&quot; value=&quot;302&quot;/&gt;&lt;/object&gt;&lt;object type=&quot;3&quot; unique_id=&quot;10047&quot;&gt;&lt;property id=&quot;20148&quot; value=&quot;5&quot;/&gt;&lt;property id=&quot;20300&quot; value=&quot;Slide 44&quot;/&gt;&lt;property id=&quot;20307&quot; value=&quot;303&quot;/&gt;&lt;/object&gt;&lt;object type=&quot;3&quot; unique_id=&quot;10048&quot;&gt;&lt;property id=&quot;20148&quot; value=&quot;5&quot;/&gt;&lt;property id=&quot;20300&quot; value=&quot;Slide 45 - &amp;quot;Scoring &amp;quot;&quot;/&gt;&lt;property id=&quot;20307&quot; value=&quot;304&quot;/&gt;&lt;/object&gt;&lt;/object&gt;&lt;/object&gt;&lt;/database&gt;"/>
  <p:tag name="SECTOMILLISECCONVERTED" val="1"/>
</p:tagLst>
</file>

<file path=ppt/theme/theme1.xml><?xml version="1.0" encoding="utf-8"?>
<a:theme xmlns:a="http://schemas.openxmlformats.org/drawingml/2006/main" name="DOEBlueLeft">
  <a:themeElements>
    <a:clrScheme name="Custom 7">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2D2DB9"/>
      </a:hlink>
      <a:folHlink>
        <a:srgbClr val="2D2DB9"/>
      </a:folHlink>
    </a:clrScheme>
    <a:fontScheme name="DOEBlueLef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OEBlueLeft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OEBlueLef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DOEBlueLeft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OEBlueLeft 4">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OEBlueLeft 5">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DOEBlueLeft 6">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DOEBlueLeft 7">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1515</TotalTime>
  <Words>2600</Words>
  <Application>Microsoft Office PowerPoint</Application>
  <PresentationFormat>On-screen Show (4:3)</PresentationFormat>
  <Paragraphs>498</Paragraphs>
  <Slides>47</Slides>
  <Notes>9</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DOEBlueLeft</vt:lpstr>
      <vt:lpstr>     The Common Core  State Standards  &amp;  DPAS II – Component V For  School Librarians  Red Clay Consolidated School District</vt:lpstr>
      <vt:lpstr>Agenda</vt:lpstr>
      <vt:lpstr>Standards for ELA &amp; Literacy in Common Core State History/Social Studies, Science, &amp; Technical Subjects</vt:lpstr>
      <vt:lpstr>PowerPoint Presentation</vt:lpstr>
      <vt:lpstr>Advantages To The Common Core</vt:lpstr>
      <vt:lpstr>Research</vt:lpstr>
      <vt:lpstr>Grade Level Progression for Reading</vt:lpstr>
      <vt:lpstr>Informational Standards  Progression Sort</vt:lpstr>
      <vt:lpstr>The Key Shifts In ELA</vt:lpstr>
      <vt:lpstr>Shifts Identified by David Coleman and Susan Pimentel, J.D.</vt:lpstr>
      <vt:lpstr>3 Shifts and 6 Shifts</vt:lpstr>
      <vt:lpstr>3-2-1 with the Shifts</vt:lpstr>
      <vt:lpstr>Shift 1 - PK-5, Balance of Informational and Literary Text</vt:lpstr>
      <vt:lpstr>NAEP Frameworks in Reading</vt:lpstr>
      <vt:lpstr>Rise In Non-Fiction Text</vt:lpstr>
      <vt:lpstr>Literary Non-Fiction - In the Common Core, literary nonfiction is considered informational text.</vt:lpstr>
      <vt:lpstr>Shift 2 – Building Knowledge in the Disciplines</vt:lpstr>
      <vt:lpstr>Shift 3 - Staircase of Complexity</vt:lpstr>
      <vt:lpstr>Lexile Ranges</vt:lpstr>
      <vt:lpstr>Shift 4 – Text-Based Answer</vt:lpstr>
      <vt:lpstr>Shift 5 – Writing From Sources</vt:lpstr>
      <vt:lpstr>Shift 6 – Academic Vocabulary</vt:lpstr>
      <vt:lpstr>Three Tiers of Words – Appendix A</vt:lpstr>
      <vt:lpstr>Reading Structures</vt:lpstr>
      <vt:lpstr>Reading Features</vt:lpstr>
      <vt:lpstr>Before, During and After Strategies</vt:lpstr>
      <vt:lpstr>Before, During and After Strategies</vt:lpstr>
      <vt:lpstr>Before, During and After Strategies</vt:lpstr>
      <vt:lpstr>Literacy Concept Organizers</vt:lpstr>
      <vt:lpstr>Common Core Writing</vt:lpstr>
      <vt:lpstr>NAEP Frameworks in Writing</vt:lpstr>
      <vt:lpstr>Writing From Sources</vt:lpstr>
      <vt:lpstr>Common Core Writing</vt:lpstr>
      <vt:lpstr>Writing Standards Progression Sort</vt:lpstr>
      <vt:lpstr>The Traits</vt:lpstr>
      <vt:lpstr>The Traits</vt:lpstr>
      <vt:lpstr>Narrative Writing</vt:lpstr>
      <vt:lpstr>Informational/Explanatory Writing</vt:lpstr>
      <vt:lpstr>Argumentation/Opinion</vt:lpstr>
      <vt:lpstr>Connecting Reading and Writing</vt:lpstr>
      <vt:lpstr>The CCSS School Librarian To-Do List</vt:lpstr>
      <vt:lpstr>The Delaware Common Core State Standards Website</vt:lpstr>
      <vt:lpstr>Component V DPAS II for School Librarians</vt:lpstr>
      <vt:lpstr>Component V DPAS II for School Librarians</vt:lpstr>
      <vt:lpstr>Component V DPAS II for School Librarians</vt:lpstr>
      <vt:lpstr>Component V DPAS II for School Librarians</vt:lpstr>
      <vt:lpstr>Exit Ticket</vt:lpstr>
    </vt:vector>
  </TitlesOfParts>
  <Company>Delaware Dept of Education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 Czeizinger</dc:creator>
  <cp:lastModifiedBy>jasmine lopez</cp:lastModifiedBy>
  <cp:revision>202</cp:revision>
  <cp:lastPrinted>1998-03-05T20:28:15Z</cp:lastPrinted>
  <dcterms:created xsi:type="dcterms:W3CDTF">2006-12-06T16:27:03Z</dcterms:created>
  <dcterms:modified xsi:type="dcterms:W3CDTF">2012-08-22T19:03:57Z</dcterms:modified>
</cp:coreProperties>
</file>